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76" r:id="rId2"/>
    <p:sldId id="277" r:id="rId3"/>
    <p:sldId id="269" r:id="rId4"/>
    <p:sldId id="285" r:id="rId5"/>
    <p:sldId id="260" r:id="rId6"/>
    <p:sldId id="301" r:id="rId7"/>
    <p:sldId id="274" r:id="rId8"/>
    <p:sldId id="300" r:id="rId9"/>
    <p:sldId id="262" r:id="rId10"/>
    <p:sldId id="288" r:id="rId11"/>
    <p:sldId id="289" r:id="rId12"/>
    <p:sldId id="290" r:id="rId13"/>
    <p:sldId id="279" r:id="rId14"/>
    <p:sldId id="275" r:id="rId15"/>
    <p:sldId id="287" r:id="rId16"/>
    <p:sldId id="296" r:id="rId17"/>
    <p:sldId id="291" r:id="rId18"/>
    <p:sldId id="284" r:id="rId19"/>
    <p:sldId id="292" r:id="rId20"/>
    <p:sldId id="294" r:id="rId21"/>
    <p:sldId id="297" r:id="rId22"/>
    <p:sldId id="298" r:id="rId23"/>
    <p:sldId id="299" r:id="rId24"/>
    <p:sldId id="295" r:id="rId25"/>
    <p:sldId id="282" r:id="rId2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p15:clr>
            <a:srgbClr val="A4A3A4"/>
          </p15:clr>
        </p15:guide>
        <p15:guide id="2" pos="27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4" autoAdjust="0"/>
    <p:restoredTop sz="94660"/>
  </p:normalViewPr>
  <p:slideViewPr>
    <p:cSldViewPr showGuides="1">
      <p:cViewPr varScale="1">
        <p:scale>
          <a:sx n="72" d="100"/>
          <a:sy n="72" d="100"/>
        </p:scale>
        <p:origin x="648" y="84"/>
      </p:cViewPr>
      <p:guideLst>
        <p:guide orient="horz" pos="2064"/>
        <p:guide pos="27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498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9" y="1"/>
            <a:ext cx="3038475" cy="464980"/>
          </a:xfrm>
          <a:prstGeom prst="rect">
            <a:avLst/>
          </a:prstGeom>
        </p:spPr>
        <p:txBody>
          <a:bodyPr vert="horz" lIns="91440" tIns="45720" rIns="91440" bIns="45720" rtlCol="0"/>
          <a:lstStyle>
            <a:lvl1pPr algn="r">
              <a:defRPr sz="1200"/>
            </a:lvl1pPr>
          </a:lstStyle>
          <a:p>
            <a:fld id="{EA27616F-25B2-469C-8509-664F747C558A}" type="datetimeFigureOut">
              <a:rPr lang="en-US" smtClean="0"/>
              <a:t>5/25/2020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510"/>
            <a:ext cx="5607050" cy="418322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823"/>
            <a:ext cx="3038475" cy="46498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9" y="8829823"/>
            <a:ext cx="3038475" cy="464980"/>
          </a:xfrm>
          <a:prstGeom prst="rect">
            <a:avLst/>
          </a:prstGeom>
        </p:spPr>
        <p:txBody>
          <a:bodyPr vert="horz" lIns="91440" tIns="45720" rIns="91440" bIns="45720" rtlCol="0" anchor="b"/>
          <a:lstStyle>
            <a:lvl1pPr algn="r">
              <a:defRPr sz="1200"/>
            </a:lvl1pPr>
          </a:lstStyle>
          <a:p>
            <a:fld id="{C1FE05FA-F5A4-48E2-B4A7-C2330989CEAF}" type="slidenum">
              <a:rPr lang="en-US" smtClean="0"/>
              <a:t>‹#›</a:t>
            </a:fld>
            <a:endParaRPr lang="en-US"/>
          </a:p>
        </p:txBody>
      </p:sp>
    </p:spTree>
    <p:extLst>
      <p:ext uri="{BB962C8B-B14F-4D97-AF65-F5344CB8AC3E}">
        <p14:creationId xmlns:p14="http://schemas.microsoft.com/office/powerpoint/2010/main" val="333925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FE05FA-F5A4-48E2-B4A7-C2330989CE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0459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FE05FA-F5A4-48E2-B4A7-C2330989CE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50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3639B3-6AB8-4FA8-ADF3-00A150DD11E3}"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214776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3639B3-6AB8-4FA8-ADF3-00A150DD11E3}"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573662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3639B3-6AB8-4FA8-ADF3-00A150DD11E3}"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2524777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3639B3-6AB8-4FA8-ADF3-00A150DD11E3}"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2154693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639B3-6AB8-4FA8-ADF3-00A150DD11E3}"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1166289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3639B3-6AB8-4FA8-ADF3-00A150DD11E3}" type="datetimeFigureOut">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104449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3639B3-6AB8-4FA8-ADF3-00A150DD11E3}" type="datetimeFigureOut">
              <a:rPr lang="en-US" smtClean="0"/>
              <a:t>5/25/2020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332238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3639B3-6AB8-4FA8-ADF3-00A150DD11E3}" type="datetimeFigureOut">
              <a:rPr lang="en-US" smtClean="0"/>
              <a:t>5/25/2020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219427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3639B3-6AB8-4FA8-ADF3-00A150DD11E3}" type="datetimeFigureOut">
              <a:rPr lang="en-US" smtClean="0"/>
              <a:t>5/25/2020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2691723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3639B3-6AB8-4FA8-ADF3-00A150DD11E3}" type="datetimeFigureOut">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427445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3639B3-6AB8-4FA8-ADF3-00A150DD11E3}" type="datetimeFigureOut">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381812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639B3-6AB8-4FA8-ADF3-00A150DD11E3}" type="datetimeFigureOut">
              <a:rPr lang="en-US" smtClean="0"/>
              <a:t>5/25/2020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F78383-E32E-41C6-BA72-D5918898BEC1}" type="slidenum">
              <a:rPr lang="en-US" smtClean="0"/>
              <a:t>‹#›</a:t>
            </a:fld>
            <a:endParaRPr lang="en-US"/>
          </a:p>
        </p:txBody>
      </p:sp>
    </p:spTree>
    <p:extLst>
      <p:ext uri="{BB962C8B-B14F-4D97-AF65-F5344CB8AC3E}">
        <p14:creationId xmlns:p14="http://schemas.microsoft.com/office/powerpoint/2010/main" val="1435261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7A046-A975-4294-98B2-7E7E0D86B119}"/>
              </a:ext>
            </a:extLst>
          </p:cNvPr>
          <p:cNvSpPr>
            <a:spLocks noGrp="1"/>
          </p:cNvSpPr>
          <p:nvPr>
            <p:ph type="title"/>
          </p:nvPr>
        </p:nvSpPr>
        <p:spPr/>
        <p:txBody>
          <a:bodyPr>
            <a:normAutofit fontScale="90000"/>
          </a:bodyPr>
          <a:lstStyle/>
          <a:p>
            <a:r>
              <a:rPr lang="en-US" b="1" dirty="0"/>
              <a:t>Teensy Propagation Simulator Project</a:t>
            </a:r>
            <a:br>
              <a:rPr lang="en-US" dirty="0"/>
            </a:br>
            <a:r>
              <a:rPr lang="en-US" sz="2200" dirty="0"/>
              <a:t>Rick Muething, KN6KB, Tom Lafleur, KA6IQA  April 29  2020</a:t>
            </a:r>
          </a:p>
        </p:txBody>
      </p:sp>
      <p:sp>
        <p:nvSpPr>
          <p:cNvPr id="3" name="Content Placeholder 2">
            <a:extLst>
              <a:ext uri="{FF2B5EF4-FFF2-40B4-BE49-F238E27FC236}">
                <a16:creationId xmlns:a16="http://schemas.microsoft.com/office/drawing/2014/main" id="{4E4FAE11-E178-42D8-8A94-6FD6C3FE0F5A}"/>
              </a:ext>
            </a:extLst>
          </p:cNvPr>
          <p:cNvSpPr>
            <a:spLocks noGrp="1"/>
          </p:cNvSpPr>
          <p:nvPr>
            <p:ph idx="1"/>
          </p:nvPr>
        </p:nvSpPr>
        <p:spPr/>
        <p:txBody>
          <a:bodyPr>
            <a:normAutofit fontScale="92500" lnSpcReduction="20000"/>
          </a:bodyPr>
          <a:lstStyle/>
          <a:p>
            <a:r>
              <a:rPr lang="en-US" dirty="0"/>
              <a:t>This PP presentation describes and initially documents  a project for the development of a HF and VHF propagation simulator based on the Teensy 4.0 processor + sound card chip.</a:t>
            </a:r>
          </a:p>
          <a:p>
            <a:pPr marL="0" indent="0">
              <a:buNone/>
            </a:pPr>
            <a:r>
              <a:rPr lang="en-US" b="1" dirty="0"/>
              <a:t>Objectives: </a:t>
            </a:r>
          </a:p>
          <a:p>
            <a:pPr marL="0" indent="0">
              <a:buNone/>
            </a:pPr>
            <a:r>
              <a:rPr lang="en-US" dirty="0"/>
              <a:t>	1) Evaluate the latest Teensy </a:t>
            </a:r>
            <a:r>
              <a:rPr lang="en-US" dirty="0" err="1"/>
              <a:t>CPU,Audio</a:t>
            </a:r>
            <a:r>
              <a:rPr lang="en-US" dirty="0"/>
              <a:t> components and Audio library. </a:t>
            </a:r>
          </a:p>
          <a:p>
            <a:pPr marL="0" indent="0">
              <a:buNone/>
            </a:pPr>
            <a:r>
              <a:rPr lang="en-US" dirty="0"/>
              <a:t>	2) Provide an easy to duplicate, easy to use, low cost channel simulator to allow development, optimization, and characterization of HF and VHF modems and protocols. </a:t>
            </a:r>
          </a:p>
        </p:txBody>
      </p:sp>
    </p:spTree>
    <p:extLst>
      <p:ext uri="{BB962C8B-B14F-4D97-AF65-F5344CB8AC3E}">
        <p14:creationId xmlns:p14="http://schemas.microsoft.com/office/powerpoint/2010/main" val="153192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EA2919-71BF-45E3-A1AE-89161AB7858B}"/>
              </a:ext>
            </a:extLst>
          </p:cNvPr>
          <p:cNvPicPr>
            <a:picLocks noChangeAspect="1"/>
          </p:cNvPicPr>
          <p:nvPr/>
        </p:nvPicPr>
        <p:blipFill>
          <a:blip r:embed="rId2"/>
          <a:stretch>
            <a:fillRect/>
          </a:stretch>
        </p:blipFill>
        <p:spPr>
          <a:xfrm>
            <a:off x="489968" y="561575"/>
            <a:ext cx="8164064" cy="5734850"/>
          </a:xfrm>
          <a:prstGeom prst="rect">
            <a:avLst/>
          </a:prstGeom>
        </p:spPr>
      </p:pic>
      <p:sp>
        <p:nvSpPr>
          <p:cNvPr id="4" name="TextBox 3">
            <a:extLst>
              <a:ext uri="{FF2B5EF4-FFF2-40B4-BE49-F238E27FC236}">
                <a16:creationId xmlns:a16="http://schemas.microsoft.com/office/drawing/2014/main" id="{30DB28D8-AB4B-4E04-977C-E26C4A7D854E}"/>
              </a:ext>
            </a:extLst>
          </p:cNvPr>
          <p:cNvSpPr txBox="1"/>
          <p:nvPr/>
        </p:nvSpPr>
        <p:spPr>
          <a:xfrm>
            <a:off x="1219200" y="1524000"/>
            <a:ext cx="4995470" cy="1200329"/>
          </a:xfrm>
          <a:prstGeom prst="rect">
            <a:avLst/>
          </a:prstGeom>
          <a:noFill/>
        </p:spPr>
        <p:txBody>
          <a:bodyPr wrap="none" rtlCol="0">
            <a:spAutoFit/>
          </a:bodyPr>
          <a:lstStyle/>
          <a:p>
            <a:r>
              <a:rPr lang="en-US" b="1" dirty="0"/>
              <a:t>                 LP FIR Filter: (used 4 places  in 3KHz BW) </a:t>
            </a:r>
          </a:p>
          <a:p>
            <a:r>
              <a:rPr lang="en-US" b="1" dirty="0"/>
              <a:t>	0-3300 Hz 0dB, .05 dB ripple</a:t>
            </a:r>
          </a:p>
          <a:p>
            <a:r>
              <a:rPr lang="en-US" b="1" dirty="0"/>
              <a:t>	4500 -22000 Hz, -66.8dB</a:t>
            </a:r>
          </a:p>
          <a:p>
            <a:r>
              <a:rPr lang="en-US" b="1" dirty="0"/>
              <a:t>	120 Taps</a:t>
            </a:r>
          </a:p>
        </p:txBody>
      </p:sp>
    </p:spTree>
    <p:extLst>
      <p:ext uri="{BB962C8B-B14F-4D97-AF65-F5344CB8AC3E}">
        <p14:creationId xmlns:p14="http://schemas.microsoft.com/office/powerpoint/2010/main" val="145946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376630-D78C-4BF3-B4DC-483DF9DB4A70}"/>
              </a:ext>
            </a:extLst>
          </p:cNvPr>
          <p:cNvPicPr>
            <a:picLocks noChangeAspect="1"/>
          </p:cNvPicPr>
          <p:nvPr/>
        </p:nvPicPr>
        <p:blipFill>
          <a:blip r:embed="rId2"/>
          <a:stretch>
            <a:fillRect/>
          </a:stretch>
        </p:blipFill>
        <p:spPr>
          <a:xfrm>
            <a:off x="252128" y="414195"/>
            <a:ext cx="8639743" cy="6029610"/>
          </a:xfrm>
          <a:prstGeom prst="rect">
            <a:avLst/>
          </a:prstGeom>
        </p:spPr>
      </p:pic>
      <p:sp>
        <p:nvSpPr>
          <p:cNvPr id="4" name="TextBox 3">
            <a:extLst>
              <a:ext uri="{FF2B5EF4-FFF2-40B4-BE49-F238E27FC236}">
                <a16:creationId xmlns:a16="http://schemas.microsoft.com/office/drawing/2014/main" id="{7C122F1F-264F-458E-950D-A0419F379B34}"/>
              </a:ext>
            </a:extLst>
          </p:cNvPr>
          <p:cNvSpPr txBox="1"/>
          <p:nvPr/>
        </p:nvSpPr>
        <p:spPr>
          <a:xfrm>
            <a:off x="1828800" y="1524000"/>
            <a:ext cx="4324004" cy="1477328"/>
          </a:xfrm>
          <a:prstGeom prst="rect">
            <a:avLst/>
          </a:prstGeom>
          <a:noFill/>
        </p:spPr>
        <p:txBody>
          <a:bodyPr wrap="none" rtlCol="0">
            <a:spAutoFit/>
          </a:bodyPr>
          <a:lstStyle/>
          <a:p>
            <a:r>
              <a:rPr lang="en-US" b="1" dirty="0"/>
              <a:t>                  HP FIR Filter for Up Mixing: </a:t>
            </a:r>
          </a:p>
          <a:p>
            <a:r>
              <a:rPr lang="en-US" b="1" dirty="0"/>
              <a:t>	0-7100 Hz –61dB</a:t>
            </a:r>
          </a:p>
          <a:p>
            <a:r>
              <a:rPr lang="en-US" b="1" dirty="0"/>
              <a:t>	7900 -22000 Hz, 0dB, .66dB ripple</a:t>
            </a:r>
          </a:p>
          <a:p>
            <a:r>
              <a:rPr lang="en-US" b="1" dirty="0"/>
              <a:t>	129 Taps</a:t>
            </a:r>
          </a:p>
          <a:p>
            <a:r>
              <a:rPr lang="en-US" b="1" dirty="0"/>
              <a:t>                 Nominal LO injection 7500 Hz</a:t>
            </a:r>
          </a:p>
        </p:txBody>
      </p:sp>
    </p:spTree>
    <p:extLst>
      <p:ext uri="{BB962C8B-B14F-4D97-AF65-F5344CB8AC3E}">
        <p14:creationId xmlns:p14="http://schemas.microsoft.com/office/powerpoint/2010/main" val="1263812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CEEC2-8759-40E3-B09E-2142ACEF406E}"/>
              </a:ext>
            </a:extLst>
          </p:cNvPr>
          <p:cNvPicPr>
            <a:picLocks noChangeAspect="1"/>
          </p:cNvPicPr>
          <p:nvPr/>
        </p:nvPicPr>
        <p:blipFill>
          <a:blip r:embed="rId2"/>
          <a:stretch>
            <a:fillRect/>
          </a:stretch>
        </p:blipFill>
        <p:spPr>
          <a:xfrm>
            <a:off x="990600" y="1499460"/>
            <a:ext cx="7402336" cy="5299480"/>
          </a:xfrm>
          <a:prstGeom prst="rect">
            <a:avLst/>
          </a:prstGeom>
        </p:spPr>
      </p:pic>
      <p:sp>
        <p:nvSpPr>
          <p:cNvPr id="6" name="Rectangle 5">
            <a:extLst>
              <a:ext uri="{FF2B5EF4-FFF2-40B4-BE49-F238E27FC236}">
                <a16:creationId xmlns:a16="http://schemas.microsoft.com/office/drawing/2014/main" id="{F57A2D78-0A20-4764-847E-0E0373967098}"/>
              </a:ext>
            </a:extLst>
          </p:cNvPr>
          <p:cNvSpPr/>
          <p:nvPr/>
        </p:nvSpPr>
        <p:spPr>
          <a:xfrm>
            <a:off x="751064" y="65111"/>
            <a:ext cx="8011936" cy="1292662"/>
          </a:xfrm>
          <a:prstGeom prst="rect">
            <a:avLst/>
          </a:prstGeom>
        </p:spPr>
        <p:txBody>
          <a:bodyPr wrap="square">
            <a:spAutoFit/>
          </a:bodyPr>
          <a:lstStyle/>
          <a:p>
            <a:r>
              <a:rPr lang="en-US" sz="2400" b="1" dirty="0"/>
              <a:t>Hilbert FIR Filter</a:t>
            </a:r>
            <a:r>
              <a:rPr lang="en-US" sz="2000" b="1" dirty="0"/>
              <a:t>: (used to Generate Q paths for multipath processing) </a:t>
            </a:r>
          </a:p>
          <a:p>
            <a:r>
              <a:rPr lang="en-US" b="1" dirty="0"/>
              <a:t>	350-6500 Hz .43 dB ripple (used for both 3 and 6 </a:t>
            </a:r>
            <a:r>
              <a:rPr lang="en-US" b="1" dirty="0" err="1"/>
              <a:t>KHz</a:t>
            </a:r>
            <a:r>
              <a:rPr lang="en-US" b="1" dirty="0"/>
              <a:t> BW modes)</a:t>
            </a:r>
          </a:p>
          <a:p>
            <a:r>
              <a:rPr lang="en-US" b="1" dirty="0"/>
              <a:t>	7500-22000 Hz –66 dB</a:t>
            </a:r>
          </a:p>
          <a:p>
            <a:r>
              <a:rPr lang="en-US" b="1" dirty="0"/>
              <a:t>	120 taps, 1.3605 mS delay, (Scope FIR: Advanced PM) </a:t>
            </a:r>
          </a:p>
        </p:txBody>
      </p:sp>
    </p:spTree>
    <p:extLst>
      <p:ext uri="{BB962C8B-B14F-4D97-AF65-F5344CB8AC3E}">
        <p14:creationId xmlns:p14="http://schemas.microsoft.com/office/powerpoint/2010/main" val="3916174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8723-58D9-4DC5-BF65-2CEC12F76B2B}"/>
              </a:ext>
            </a:extLst>
          </p:cNvPr>
          <p:cNvSpPr>
            <a:spLocks noGrp="1"/>
          </p:cNvSpPr>
          <p:nvPr>
            <p:ph type="title"/>
          </p:nvPr>
        </p:nvSpPr>
        <p:spPr/>
        <p:txBody>
          <a:bodyPr/>
          <a:lstStyle/>
          <a:p>
            <a:r>
              <a:rPr lang="en-US" b="1" dirty="0"/>
              <a:t>User Interface</a:t>
            </a:r>
          </a:p>
        </p:txBody>
      </p:sp>
      <p:sp>
        <p:nvSpPr>
          <p:cNvPr id="3" name="Content Placeholder 2">
            <a:extLst>
              <a:ext uri="{FF2B5EF4-FFF2-40B4-BE49-F238E27FC236}">
                <a16:creationId xmlns:a16="http://schemas.microsoft.com/office/drawing/2014/main" id="{1C7D3AF8-8FE3-4543-96D8-FE9B6CE74791}"/>
              </a:ext>
            </a:extLst>
          </p:cNvPr>
          <p:cNvSpPr>
            <a:spLocks noGrp="1"/>
          </p:cNvSpPr>
          <p:nvPr>
            <p:ph idx="1"/>
          </p:nvPr>
        </p:nvSpPr>
        <p:spPr/>
        <p:txBody>
          <a:bodyPr>
            <a:normAutofit fontScale="77500" lnSpcReduction="20000"/>
          </a:bodyPr>
          <a:lstStyle/>
          <a:p>
            <a:r>
              <a:rPr lang="en-US" b="1" dirty="0"/>
              <a:t>Goals:  Easy to Learn (simple instructions)</a:t>
            </a:r>
          </a:p>
          <a:p>
            <a:pPr lvl="1"/>
            <a:r>
              <a:rPr lang="en-US" b="1" dirty="0"/>
              <a:t>Self contained and OS independent.</a:t>
            </a:r>
          </a:p>
          <a:p>
            <a:pPr lvl="1"/>
            <a:r>
              <a:rPr lang="en-US" b="1" dirty="0"/>
              <a:t>Manual control (knobs) or </a:t>
            </a:r>
          </a:p>
          <a:p>
            <a:pPr lvl="1"/>
            <a:r>
              <a:rPr lang="en-US" b="1" dirty="0"/>
              <a:t>External CPU control/readout via USB serial for  automated testing </a:t>
            </a:r>
          </a:p>
          <a:p>
            <a:r>
              <a:rPr lang="en-US" b="1" dirty="0"/>
              <a:t>  Approach </a:t>
            </a:r>
          </a:p>
          <a:p>
            <a:pPr lvl="1"/>
            <a:r>
              <a:rPr lang="en-US" b="1" dirty="0"/>
              <a:t>Simple user interface (color </a:t>
            </a:r>
            <a:r>
              <a:rPr lang="en-US" b="1" dirty="0" err="1"/>
              <a:t>tft</a:t>
            </a:r>
            <a:r>
              <a:rPr lang="en-US" b="1" dirty="0"/>
              <a:t> matrix screen and  rotary encoders for “manual” setup  and control.</a:t>
            </a:r>
          </a:p>
          <a:p>
            <a:pPr lvl="1"/>
            <a:r>
              <a:rPr lang="en-US" b="1" dirty="0"/>
              <a:t>Use existing Teensy micro USB interface for +5v power, USB serial control and display (~200 ma)</a:t>
            </a:r>
          </a:p>
          <a:p>
            <a:pPr lvl="1"/>
            <a:r>
              <a:rPr lang="en-US" b="1" dirty="0"/>
              <a:t>Common audio connections: 1/8” (3.5mm) stereo  patch cords) for audio connections </a:t>
            </a:r>
          </a:p>
          <a:p>
            <a:pPr lvl="1"/>
            <a:r>
              <a:rPr lang="en-US" b="1" dirty="0"/>
              <a:t>Built in self test and calibration verification.</a:t>
            </a:r>
          </a:p>
        </p:txBody>
      </p:sp>
    </p:spTree>
    <p:extLst>
      <p:ext uri="{BB962C8B-B14F-4D97-AF65-F5344CB8AC3E}">
        <p14:creationId xmlns:p14="http://schemas.microsoft.com/office/powerpoint/2010/main" val="3788474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73C84-A85A-412D-8D52-2E1194ECFE82}"/>
              </a:ext>
            </a:extLst>
          </p:cNvPr>
          <p:cNvSpPr txBox="1"/>
          <p:nvPr/>
        </p:nvSpPr>
        <p:spPr>
          <a:xfrm>
            <a:off x="266700" y="1121778"/>
            <a:ext cx="8610600" cy="5632311"/>
          </a:xfrm>
          <a:prstGeom prst="rect">
            <a:avLst/>
          </a:prstGeom>
          <a:noFill/>
        </p:spPr>
        <p:txBody>
          <a:bodyPr wrap="square" rtlCol="0">
            <a:spAutoFit/>
          </a:bodyPr>
          <a:lstStyle/>
          <a:p>
            <a:r>
              <a:rPr lang="en-US" b="1" dirty="0">
                <a:solidFill>
                  <a:srgbClr val="FF0000"/>
                </a:solidFill>
              </a:rPr>
              <a:t>MODE				PARAMETER / Range /Power On Default*</a:t>
            </a:r>
            <a:endParaRPr lang="en-US" dirty="0"/>
          </a:p>
          <a:p>
            <a:r>
              <a:rPr lang="en-US" b="1" dirty="0"/>
              <a:t>WGN</a:t>
            </a:r>
            <a:r>
              <a:rPr lang="en-US" dirty="0"/>
              <a:t>				S:N </a:t>
            </a:r>
            <a:r>
              <a:rPr lang="en-US" b="1" dirty="0"/>
              <a:t>/</a:t>
            </a:r>
            <a:r>
              <a:rPr lang="en-US" dirty="0"/>
              <a:t>-40 to +40 ,1 dB steps</a:t>
            </a:r>
            <a:r>
              <a:rPr lang="en-US" b="1" dirty="0"/>
              <a:t>/</a:t>
            </a:r>
            <a:r>
              <a:rPr lang="en-US" dirty="0"/>
              <a:t>  +40</a:t>
            </a:r>
          </a:p>
          <a:p>
            <a:r>
              <a:rPr lang="en-US" b="1" dirty="0"/>
              <a:t>MPG</a:t>
            </a:r>
            <a:r>
              <a:rPr lang="en-US" dirty="0"/>
              <a:t>				S:N </a:t>
            </a:r>
            <a:r>
              <a:rPr lang="en-US" b="1" dirty="0"/>
              <a:t>/</a:t>
            </a:r>
            <a:r>
              <a:rPr lang="en-US" dirty="0"/>
              <a:t>-40 to +40 ,1 dB steps</a:t>
            </a:r>
            <a:r>
              <a:rPr lang="en-US" b="1" dirty="0"/>
              <a:t>/</a:t>
            </a:r>
            <a:r>
              <a:rPr lang="en-US" dirty="0"/>
              <a:t>  +40</a:t>
            </a:r>
          </a:p>
          <a:p>
            <a:r>
              <a:rPr lang="en-US" b="1" dirty="0"/>
              <a:t>MPM</a:t>
            </a:r>
            <a:r>
              <a:rPr lang="en-US" dirty="0"/>
              <a:t>				S:N </a:t>
            </a:r>
            <a:r>
              <a:rPr lang="en-US" b="1" dirty="0"/>
              <a:t>/</a:t>
            </a:r>
            <a:r>
              <a:rPr lang="en-US" dirty="0"/>
              <a:t>-40 to +40 ,1 dB steps</a:t>
            </a:r>
            <a:r>
              <a:rPr lang="en-US" b="1" dirty="0"/>
              <a:t>/</a:t>
            </a:r>
            <a:r>
              <a:rPr lang="en-US" dirty="0"/>
              <a:t>  +40</a:t>
            </a:r>
          </a:p>
          <a:p>
            <a:r>
              <a:rPr lang="en-US" b="1" dirty="0"/>
              <a:t>MPP</a:t>
            </a:r>
            <a:r>
              <a:rPr lang="en-US" dirty="0"/>
              <a:t>				S:N </a:t>
            </a:r>
            <a:r>
              <a:rPr lang="en-US" b="1" dirty="0"/>
              <a:t>/</a:t>
            </a:r>
            <a:r>
              <a:rPr lang="en-US" dirty="0"/>
              <a:t>-40 to +40 ,1 dB steps</a:t>
            </a:r>
            <a:r>
              <a:rPr lang="en-US" b="1" dirty="0"/>
              <a:t>/</a:t>
            </a:r>
            <a:r>
              <a:rPr lang="en-US" dirty="0"/>
              <a:t>  +40</a:t>
            </a:r>
          </a:p>
          <a:p>
            <a:r>
              <a:rPr lang="en-US" b="1" dirty="0"/>
              <a:t>MPD</a:t>
            </a:r>
            <a:r>
              <a:rPr lang="en-US" dirty="0"/>
              <a:t>				S:N </a:t>
            </a:r>
            <a:r>
              <a:rPr lang="en-US" b="1" dirty="0"/>
              <a:t>/</a:t>
            </a:r>
            <a:r>
              <a:rPr lang="en-US" dirty="0"/>
              <a:t>-40 to +40 ,1 dB steps</a:t>
            </a:r>
            <a:r>
              <a:rPr lang="en-US" b="1" dirty="0"/>
              <a:t>/</a:t>
            </a:r>
            <a:r>
              <a:rPr lang="en-US" dirty="0"/>
              <a:t>  +40</a:t>
            </a:r>
          </a:p>
          <a:p>
            <a:r>
              <a:rPr lang="en-US" b="1" dirty="0"/>
              <a:t>MULTIPATHS </a:t>
            </a:r>
            <a:r>
              <a:rPr lang="en-US" dirty="0"/>
              <a:t>                                               # of Multipaths used</a:t>
            </a:r>
            <a:r>
              <a:rPr lang="en-US" b="1" dirty="0"/>
              <a:t>/</a:t>
            </a:r>
            <a:r>
              <a:rPr lang="en-US" dirty="0"/>
              <a:t> 2, 3, or 4</a:t>
            </a:r>
            <a:r>
              <a:rPr lang="en-US" b="1" dirty="0"/>
              <a:t>/</a:t>
            </a:r>
            <a:r>
              <a:rPr lang="en-US" dirty="0"/>
              <a:t> 4</a:t>
            </a:r>
          </a:p>
          <a:p>
            <a:r>
              <a:rPr lang="en-US" b="1" dirty="0"/>
              <a:t>FADE DEPTH </a:t>
            </a:r>
            <a:r>
              <a:rPr lang="en-US" dirty="0"/>
              <a:t>(dB)			Depth of Fade dB</a:t>
            </a:r>
            <a:r>
              <a:rPr lang="en-US" b="1" dirty="0"/>
              <a:t>/</a:t>
            </a:r>
            <a:r>
              <a:rPr lang="en-US" dirty="0"/>
              <a:t> 0 to 40 dB</a:t>
            </a:r>
            <a:r>
              <a:rPr lang="en-US" b="1" dirty="0"/>
              <a:t>/</a:t>
            </a:r>
            <a:r>
              <a:rPr lang="en-US" dirty="0"/>
              <a:t> 0</a:t>
            </a:r>
          </a:p>
          <a:p>
            <a:r>
              <a:rPr lang="en-US" b="1" dirty="0"/>
              <a:t>FADE FREQ </a:t>
            </a:r>
            <a:r>
              <a:rPr lang="en-US" dirty="0"/>
              <a:t>(Hz)			Fade Frequency</a:t>
            </a:r>
            <a:r>
              <a:rPr lang="en-US" b="1" dirty="0"/>
              <a:t>/</a:t>
            </a:r>
            <a:r>
              <a:rPr lang="en-US" dirty="0"/>
              <a:t>0,.1,.2,.5,1,2,5,10,20,50,100</a:t>
            </a:r>
            <a:r>
              <a:rPr lang="en-US" b="1" dirty="0"/>
              <a:t>/</a:t>
            </a:r>
            <a:r>
              <a:rPr lang="en-US" dirty="0"/>
              <a:t>0 </a:t>
            </a:r>
            <a:r>
              <a:rPr lang="en-US" b="1" dirty="0"/>
              <a:t>OFFSET </a:t>
            </a:r>
            <a:r>
              <a:rPr lang="en-US" dirty="0"/>
              <a:t>(Hz)			Freq Offset</a:t>
            </a:r>
            <a:r>
              <a:rPr lang="en-US" b="1" dirty="0"/>
              <a:t>/</a:t>
            </a:r>
            <a:r>
              <a:rPr lang="en-US" dirty="0"/>
              <a:t>-200 to +200  Hz, 10 Hz steps</a:t>
            </a:r>
            <a:r>
              <a:rPr lang="en-US" b="1" dirty="0"/>
              <a:t>/</a:t>
            </a:r>
            <a:r>
              <a:rPr lang="en-US" dirty="0"/>
              <a:t>0 </a:t>
            </a:r>
          </a:p>
          <a:p>
            <a:r>
              <a:rPr lang="en-US" b="1" dirty="0"/>
              <a:t>FM DEVIATION</a:t>
            </a:r>
            <a:r>
              <a:rPr lang="en-US" dirty="0"/>
              <a:t>(p-p, Hz )		FM Deviation</a:t>
            </a:r>
            <a:r>
              <a:rPr lang="en-US" b="1" dirty="0"/>
              <a:t>/ </a:t>
            </a:r>
            <a:r>
              <a:rPr lang="en-US" dirty="0"/>
              <a:t>0,.1,.2,.5,1,2,5,10,20,50,100</a:t>
            </a:r>
            <a:r>
              <a:rPr lang="en-US" b="1" dirty="0"/>
              <a:t>/</a:t>
            </a:r>
            <a:r>
              <a:rPr lang="en-US" dirty="0"/>
              <a:t>0</a:t>
            </a:r>
            <a:r>
              <a:rPr lang="en-US" b="1" dirty="0"/>
              <a:t> </a:t>
            </a:r>
          </a:p>
          <a:p>
            <a:r>
              <a:rPr lang="en-US" b="1" dirty="0"/>
              <a:t>FM RATE </a:t>
            </a:r>
            <a:r>
              <a:rPr lang="en-US" dirty="0"/>
              <a:t>(Hz)                                               FM Rate</a:t>
            </a:r>
            <a:r>
              <a:rPr lang="en-US" b="1" dirty="0"/>
              <a:t>/</a:t>
            </a:r>
            <a:r>
              <a:rPr lang="en-US" dirty="0"/>
              <a:t> 0,.1,.2,.5,1,2,5,10,20,50,100</a:t>
            </a:r>
            <a:r>
              <a:rPr lang="en-US" b="1" dirty="0"/>
              <a:t>/</a:t>
            </a:r>
            <a:r>
              <a:rPr lang="en-US" dirty="0"/>
              <a:t>0</a:t>
            </a:r>
          </a:p>
          <a:p>
            <a:r>
              <a:rPr lang="en-US" b="1" dirty="0"/>
              <a:t>CH1 IN </a:t>
            </a:r>
            <a:r>
              <a:rPr lang="en-US" dirty="0"/>
              <a:t>(Gain) 			Ch1 Input Gain</a:t>
            </a:r>
            <a:r>
              <a:rPr lang="en-US" b="1" dirty="0"/>
              <a:t>/</a:t>
            </a:r>
            <a:r>
              <a:rPr lang="en-US" dirty="0"/>
              <a:t>  0, .1,.2,.5,1,2,5,10,20,50,100</a:t>
            </a:r>
            <a:r>
              <a:rPr lang="en-US" b="1" dirty="0"/>
              <a:t>/</a:t>
            </a:r>
            <a:r>
              <a:rPr lang="en-US" dirty="0"/>
              <a:t>2        </a:t>
            </a:r>
          </a:p>
          <a:p>
            <a:r>
              <a:rPr lang="en-US" b="1" dirty="0"/>
              <a:t>CH2 IN</a:t>
            </a:r>
            <a:r>
              <a:rPr lang="en-US" dirty="0"/>
              <a:t> (Gain) 			Ch2 Input Gain</a:t>
            </a:r>
            <a:r>
              <a:rPr lang="en-US" b="1" dirty="0"/>
              <a:t>/</a:t>
            </a:r>
            <a:r>
              <a:rPr lang="en-US" dirty="0"/>
              <a:t>  0, .1,.2,.5,1,2,5,10,20,50,100</a:t>
            </a:r>
            <a:r>
              <a:rPr lang="en-US" b="1" dirty="0"/>
              <a:t>/</a:t>
            </a:r>
            <a:r>
              <a:rPr lang="en-US" dirty="0"/>
              <a:t>2 </a:t>
            </a:r>
          </a:p>
          <a:p>
            <a:r>
              <a:rPr lang="en-US" b="1" dirty="0"/>
              <a:t>CH1 OUT </a:t>
            </a:r>
            <a:r>
              <a:rPr lang="en-US" dirty="0"/>
              <a:t>(Level) 			Ch1 Output Level</a:t>
            </a:r>
            <a:r>
              <a:rPr lang="en-US" b="1" dirty="0"/>
              <a:t>/</a:t>
            </a:r>
            <a:r>
              <a:rPr lang="en-US" dirty="0"/>
              <a:t> 0,.1,.2,.5,1,2,5,10,20,50,100</a:t>
            </a:r>
            <a:r>
              <a:rPr lang="en-US" b="1" dirty="0"/>
              <a:t>/</a:t>
            </a:r>
            <a:r>
              <a:rPr lang="en-US" dirty="0"/>
              <a:t>2  </a:t>
            </a:r>
          </a:p>
          <a:p>
            <a:r>
              <a:rPr lang="en-US" b="1" dirty="0"/>
              <a:t>CH2 OUT </a:t>
            </a:r>
            <a:r>
              <a:rPr lang="en-US" dirty="0"/>
              <a:t>(Level)                                         Ch2 Output Level</a:t>
            </a:r>
            <a:r>
              <a:rPr lang="en-US" b="1" dirty="0"/>
              <a:t>/</a:t>
            </a:r>
            <a:r>
              <a:rPr lang="en-US" dirty="0"/>
              <a:t>  0, .1,.2,.5,1,2,5,10,20,50,100</a:t>
            </a:r>
            <a:r>
              <a:rPr lang="en-US" b="1" dirty="0"/>
              <a:t>/</a:t>
            </a:r>
            <a:r>
              <a:rPr lang="en-US" dirty="0"/>
              <a:t>2 </a:t>
            </a:r>
          </a:p>
          <a:p>
            <a:r>
              <a:rPr lang="en-US" b="1" dirty="0"/>
              <a:t>BANDWIDTH </a:t>
            </a:r>
            <a:r>
              <a:rPr lang="en-US" dirty="0"/>
              <a:t>			Audio bandwidth</a:t>
            </a:r>
            <a:r>
              <a:rPr lang="en-US" b="1" dirty="0"/>
              <a:t>/</a:t>
            </a:r>
            <a:r>
              <a:rPr lang="en-US" dirty="0"/>
              <a:t>3 KHz or 6 </a:t>
            </a:r>
            <a:r>
              <a:rPr lang="en-US" dirty="0" err="1"/>
              <a:t>KHz</a:t>
            </a:r>
            <a:r>
              <a:rPr lang="en-US" b="1" dirty="0"/>
              <a:t>/</a:t>
            </a:r>
            <a:r>
              <a:rPr lang="en-US" dirty="0"/>
              <a:t>3</a:t>
            </a:r>
          </a:p>
          <a:p>
            <a:r>
              <a:rPr lang="en-US" b="1" dirty="0"/>
              <a:t>TEST3K Sine         </a:t>
            </a:r>
            <a:r>
              <a:rPr lang="en-US" dirty="0"/>
              <a:t>                                       Test/Cal  Measure Ch1,2, In p-p, Out p-p 3KHz BW</a:t>
            </a:r>
          </a:p>
          <a:p>
            <a:r>
              <a:rPr lang="en-US" b="1" dirty="0"/>
              <a:t>TEST6K Sine</a:t>
            </a:r>
            <a:r>
              <a:rPr lang="en-US" dirty="0"/>
              <a:t>	                                   Test/Cal  Measure Ch1,2, In p-p, Out p-p 6KHz BW							 </a:t>
            </a:r>
          </a:p>
        </p:txBody>
      </p:sp>
      <p:sp>
        <p:nvSpPr>
          <p:cNvPr id="4" name="TextBox 3">
            <a:extLst>
              <a:ext uri="{FF2B5EF4-FFF2-40B4-BE49-F238E27FC236}">
                <a16:creationId xmlns:a16="http://schemas.microsoft.com/office/drawing/2014/main" id="{5D9063D9-4E66-4FE5-A334-0CE57B8C53DB}"/>
              </a:ext>
            </a:extLst>
          </p:cNvPr>
          <p:cNvSpPr txBox="1"/>
          <p:nvPr/>
        </p:nvSpPr>
        <p:spPr>
          <a:xfrm>
            <a:off x="527807" y="620810"/>
            <a:ext cx="7378148" cy="461665"/>
          </a:xfrm>
          <a:prstGeom prst="rect">
            <a:avLst/>
          </a:prstGeom>
          <a:noFill/>
        </p:spPr>
        <p:txBody>
          <a:bodyPr wrap="square" rtlCol="0">
            <a:spAutoFit/>
          </a:bodyPr>
          <a:lstStyle/>
          <a:p>
            <a:r>
              <a:rPr lang="en-US" sz="2400" b="1" dirty="0"/>
              <a:t>Left Encoder 			Right Encoder</a:t>
            </a:r>
          </a:p>
        </p:txBody>
      </p:sp>
      <p:sp>
        <p:nvSpPr>
          <p:cNvPr id="6" name="TextBox 5">
            <a:extLst>
              <a:ext uri="{FF2B5EF4-FFF2-40B4-BE49-F238E27FC236}">
                <a16:creationId xmlns:a16="http://schemas.microsoft.com/office/drawing/2014/main" id="{4F49C919-A6CE-4A15-87E5-DF5E0846611D}"/>
              </a:ext>
            </a:extLst>
          </p:cNvPr>
          <p:cNvSpPr txBox="1"/>
          <p:nvPr/>
        </p:nvSpPr>
        <p:spPr>
          <a:xfrm>
            <a:off x="-477215" y="112769"/>
            <a:ext cx="9080156" cy="923330"/>
          </a:xfrm>
          <a:prstGeom prst="rect">
            <a:avLst/>
          </a:prstGeom>
          <a:noFill/>
        </p:spPr>
        <p:txBody>
          <a:bodyPr wrap="square" rtlCol="0">
            <a:spAutoFit/>
          </a:bodyPr>
          <a:lstStyle/>
          <a:p>
            <a:r>
              <a:rPr lang="en-US" sz="2800" b="1" dirty="0"/>
              <a:t>                               </a:t>
            </a:r>
            <a:r>
              <a:rPr lang="en-US" sz="3600" b="1" dirty="0"/>
              <a:t>Manual User Interface </a:t>
            </a:r>
          </a:p>
          <a:p>
            <a:r>
              <a:rPr lang="en-US" b="1" dirty="0"/>
              <a:t>              </a:t>
            </a:r>
          </a:p>
        </p:txBody>
      </p:sp>
      <p:sp>
        <p:nvSpPr>
          <p:cNvPr id="7" name="Left Brace 6">
            <a:extLst>
              <a:ext uri="{FF2B5EF4-FFF2-40B4-BE49-F238E27FC236}">
                <a16:creationId xmlns:a16="http://schemas.microsoft.com/office/drawing/2014/main" id="{6D2C3C4E-BFAA-427D-8EBE-255AE6A1C7A1}"/>
              </a:ext>
            </a:extLst>
          </p:cNvPr>
          <p:cNvSpPr/>
          <p:nvPr/>
        </p:nvSpPr>
        <p:spPr>
          <a:xfrm rot="10800000">
            <a:off x="2509982" y="1495661"/>
            <a:ext cx="400813" cy="1485164"/>
          </a:xfrm>
          <a:prstGeom prst="leftBrace">
            <a:avLst>
              <a:gd name="adj1" fmla="val 34655"/>
              <a:gd name="adj2" fmla="val 5069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B87FD927-5C55-4E73-9CA6-05E3FA655D6C}"/>
              </a:ext>
            </a:extLst>
          </p:cNvPr>
          <p:cNvSpPr/>
          <p:nvPr/>
        </p:nvSpPr>
        <p:spPr>
          <a:xfrm rot="10800000">
            <a:off x="2527234" y="3038283"/>
            <a:ext cx="324610" cy="2643077"/>
          </a:xfrm>
          <a:prstGeom prst="leftBrace">
            <a:avLst>
              <a:gd name="adj1" fmla="val 34655"/>
              <a:gd name="adj2" fmla="val 52457"/>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75A2DE6-27F1-4A32-B3AE-2027E7ABB532}"/>
              </a:ext>
            </a:extLst>
          </p:cNvPr>
          <p:cNvSpPr txBox="1"/>
          <p:nvPr/>
        </p:nvSpPr>
        <p:spPr>
          <a:xfrm>
            <a:off x="2874443" y="2039771"/>
            <a:ext cx="1033670" cy="369332"/>
          </a:xfrm>
          <a:prstGeom prst="rect">
            <a:avLst/>
          </a:prstGeom>
          <a:noFill/>
        </p:spPr>
        <p:txBody>
          <a:bodyPr wrap="square" rtlCol="0">
            <a:spAutoFit/>
          </a:bodyPr>
          <a:lstStyle/>
          <a:p>
            <a:r>
              <a:rPr lang="en-US" dirty="0"/>
              <a:t>Common</a:t>
            </a:r>
          </a:p>
        </p:txBody>
      </p:sp>
      <p:sp>
        <p:nvSpPr>
          <p:cNvPr id="10" name="TextBox 9">
            <a:extLst>
              <a:ext uri="{FF2B5EF4-FFF2-40B4-BE49-F238E27FC236}">
                <a16:creationId xmlns:a16="http://schemas.microsoft.com/office/drawing/2014/main" id="{8562B19D-E3E3-42EF-A93A-3307B8C7D67E}"/>
              </a:ext>
            </a:extLst>
          </p:cNvPr>
          <p:cNvSpPr txBox="1"/>
          <p:nvPr/>
        </p:nvSpPr>
        <p:spPr>
          <a:xfrm>
            <a:off x="2800670" y="4082299"/>
            <a:ext cx="1433170" cy="369332"/>
          </a:xfrm>
          <a:prstGeom prst="rect">
            <a:avLst/>
          </a:prstGeom>
          <a:noFill/>
        </p:spPr>
        <p:txBody>
          <a:bodyPr wrap="square" rtlCol="0">
            <a:spAutoFit/>
          </a:bodyPr>
          <a:lstStyle/>
          <a:p>
            <a:r>
              <a:rPr lang="en-US" dirty="0"/>
              <a:t>Less used</a:t>
            </a:r>
          </a:p>
        </p:txBody>
      </p:sp>
      <p:sp>
        <p:nvSpPr>
          <p:cNvPr id="11" name="Left Brace 10">
            <a:extLst>
              <a:ext uri="{FF2B5EF4-FFF2-40B4-BE49-F238E27FC236}">
                <a16:creationId xmlns:a16="http://schemas.microsoft.com/office/drawing/2014/main" id="{8FB372B6-DC92-4369-97EF-F0F244D4E309}"/>
              </a:ext>
            </a:extLst>
          </p:cNvPr>
          <p:cNvSpPr/>
          <p:nvPr/>
        </p:nvSpPr>
        <p:spPr>
          <a:xfrm rot="10800000">
            <a:off x="2527233" y="5834987"/>
            <a:ext cx="220249" cy="473067"/>
          </a:xfrm>
          <a:prstGeom prst="leftBrace">
            <a:avLst>
              <a:gd name="adj1" fmla="val 34655"/>
              <a:gd name="adj2" fmla="val 52457"/>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1931963B-3BF7-47EE-B160-4C307D325C05}"/>
              </a:ext>
            </a:extLst>
          </p:cNvPr>
          <p:cNvSpPr txBox="1"/>
          <p:nvPr/>
        </p:nvSpPr>
        <p:spPr>
          <a:xfrm>
            <a:off x="433151" y="6409942"/>
            <a:ext cx="7821628" cy="338554"/>
          </a:xfrm>
          <a:prstGeom prst="rect">
            <a:avLst/>
          </a:prstGeom>
          <a:noFill/>
        </p:spPr>
        <p:txBody>
          <a:bodyPr wrap="none" rtlCol="0">
            <a:spAutoFit/>
          </a:bodyPr>
          <a:lstStyle/>
          <a:p>
            <a:r>
              <a:rPr lang="en-US" sz="1600" dirty="0">
                <a:solidFill>
                  <a:srgbClr val="FF0000"/>
                </a:solidFill>
              </a:rPr>
              <a:t>* Except for Path S:N, power on default may be saved to EEPROM with push of right encoder</a:t>
            </a:r>
          </a:p>
        </p:txBody>
      </p:sp>
      <p:sp>
        <p:nvSpPr>
          <p:cNvPr id="12" name="TextBox 11">
            <a:extLst>
              <a:ext uri="{FF2B5EF4-FFF2-40B4-BE49-F238E27FC236}">
                <a16:creationId xmlns:a16="http://schemas.microsoft.com/office/drawing/2014/main" id="{4675C891-7CE7-4D7E-9C44-ECC1560E15E7}"/>
              </a:ext>
            </a:extLst>
          </p:cNvPr>
          <p:cNvSpPr txBox="1"/>
          <p:nvPr/>
        </p:nvSpPr>
        <p:spPr>
          <a:xfrm>
            <a:off x="2707663" y="5860985"/>
            <a:ext cx="1433170" cy="369332"/>
          </a:xfrm>
          <a:prstGeom prst="rect">
            <a:avLst/>
          </a:prstGeom>
          <a:noFill/>
        </p:spPr>
        <p:txBody>
          <a:bodyPr wrap="square" rtlCol="0">
            <a:spAutoFit/>
          </a:bodyPr>
          <a:lstStyle/>
          <a:p>
            <a:r>
              <a:rPr lang="en-US" dirty="0"/>
              <a:t>Built in Test</a:t>
            </a:r>
          </a:p>
        </p:txBody>
      </p:sp>
    </p:spTree>
    <p:extLst>
      <p:ext uri="{BB962C8B-B14F-4D97-AF65-F5344CB8AC3E}">
        <p14:creationId xmlns:p14="http://schemas.microsoft.com/office/powerpoint/2010/main" val="2666091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80AAFB-6E64-40D4-8DA4-D9C4BD65751A}"/>
              </a:ext>
            </a:extLst>
          </p:cNvPr>
          <p:cNvSpPr txBox="1"/>
          <p:nvPr/>
        </p:nvSpPr>
        <p:spPr>
          <a:xfrm>
            <a:off x="1714500" y="65406"/>
            <a:ext cx="5715000" cy="954107"/>
          </a:xfrm>
          <a:prstGeom prst="rect">
            <a:avLst/>
          </a:prstGeom>
          <a:noFill/>
        </p:spPr>
        <p:txBody>
          <a:bodyPr wrap="square" rtlCol="0">
            <a:spAutoFit/>
          </a:bodyPr>
          <a:lstStyle/>
          <a:p>
            <a:r>
              <a:rPr lang="en-US" sz="3600" b="1" dirty="0"/>
              <a:t>Photo of Rev 2 prototype</a:t>
            </a:r>
          </a:p>
          <a:p>
            <a:r>
              <a:rPr lang="en-US" sz="2000" b="1" dirty="0"/>
              <a:t>                        </a:t>
            </a:r>
            <a:endParaRPr lang="en-US" sz="4000" b="1" dirty="0"/>
          </a:p>
        </p:txBody>
      </p:sp>
      <p:sp>
        <p:nvSpPr>
          <p:cNvPr id="5" name="TextBox 4">
            <a:extLst>
              <a:ext uri="{FF2B5EF4-FFF2-40B4-BE49-F238E27FC236}">
                <a16:creationId xmlns:a16="http://schemas.microsoft.com/office/drawing/2014/main" id="{8501E133-D7A5-401E-A64A-DAB684D3D232}"/>
              </a:ext>
            </a:extLst>
          </p:cNvPr>
          <p:cNvSpPr txBox="1"/>
          <p:nvPr/>
        </p:nvSpPr>
        <p:spPr>
          <a:xfrm>
            <a:off x="1579870" y="6139156"/>
            <a:ext cx="2947858" cy="584775"/>
          </a:xfrm>
          <a:prstGeom prst="rect">
            <a:avLst/>
          </a:prstGeom>
          <a:noFill/>
        </p:spPr>
        <p:txBody>
          <a:bodyPr wrap="none" rtlCol="0">
            <a:spAutoFit/>
          </a:bodyPr>
          <a:lstStyle/>
          <a:p>
            <a:r>
              <a:rPr lang="en-US" sz="1600" b="1" dirty="0"/>
              <a:t>                 Rotary Encoders </a:t>
            </a:r>
          </a:p>
          <a:p>
            <a:r>
              <a:rPr lang="en-US" sz="1600" b="1" dirty="0"/>
              <a:t>            (mode      /      parameter) </a:t>
            </a:r>
          </a:p>
        </p:txBody>
      </p:sp>
      <p:sp>
        <p:nvSpPr>
          <p:cNvPr id="6" name="TextBox 5">
            <a:extLst>
              <a:ext uri="{FF2B5EF4-FFF2-40B4-BE49-F238E27FC236}">
                <a16:creationId xmlns:a16="http://schemas.microsoft.com/office/drawing/2014/main" id="{F29D0954-E2B6-4758-9861-0BA2C572AF1B}"/>
              </a:ext>
            </a:extLst>
          </p:cNvPr>
          <p:cNvSpPr txBox="1"/>
          <p:nvPr/>
        </p:nvSpPr>
        <p:spPr>
          <a:xfrm>
            <a:off x="7010400" y="2003320"/>
            <a:ext cx="2177456" cy="2308324"/>
          </a:xfrm>
          <a:prstGeom prst="rect">
            <a:avLst/>
          </a:prstGeom>
          <a:noFill/>
        </p:spPr>
        <p:txBody>
          <a:bodyPr wrap="none" rtlCol="0">
            <a:spAutoFit/>
          </a:bodyPr>
          <a:lstStyle/>
          <a:p>
            <a:r>
              <a:rPr lang="en-US" sz="1600" b="1" dirty="0"/>
              <a:t>Teensy 4.0</a:t>
            </a:r>
          </a:p>
          <a:p>
            <a:endParaRPr lang="en-US" sz="1600" b="1" dirty="0"/>
          </a:p>
          <a:p>
            <a:r>
              <a:rPr lang="en-US" sz="1600" b="1" dirty="0"/>
              <a:t>Sound Card chip and </a:t>
            </a:r>
          </a:p>
          <a:p>
            <a:r>
              <a:rPr lang="en-US" sz="1600" b="1" dirty="0"/>
              <a:t>Additional components</a:t>
            </a:r>
          </a:p>
          <a:p>
            <a:r>
              <a:rPr lang="en-US" sz="1600" b="1" dirty="0"/>
              <a:t>Mounted on back side</a:t>
            </a:r>
          </a:p>
          <a:p>
            <a:r>
              <a:rPr lang="en-US" sz="1600" b="1" dirty="0"/>
              <a:t>Of PCB. </a:t>
            </a:r>
          </a:p>
          <a:p>
            <a:r>
              <a:rPr lang="en-US" sz="1600" b="1" dirty="0"/>
              <a:t>(Teensy Audio Shield</a:t>
            </a:r>
          </a:p>
          <a:p>
            <a:r>
              <a:rPr lang="en-US" sz="1600" b="1" dirty="0"/>
              <a:t>not required)</a:t>
            </a:r>
          </a:p>
          <a:p>
            <a:r>
              <a:rPr lang="en-US" sz="1600" dirty="0"/>
              <a:t> </a:t>
            </a:r>
          </a:p>
        </p:txBody>
      </p:sp>
      <p:sp>
        <p:nvSpPr>
          <p:cNvPr id="7" name="TextBox 6">
            <a:extLst>
              <a:ext uri="{FF2B5EF4-FFF2-40B4-BE49-F238E27FC236}">
                <a16:creationId xmlns:a16="http://schemas.microsoft.com/office/drawing/2014/main" id="{9ECF978E-CDAB-498A-A6A3-4443E6ED708B}"/>
              </a:ext>
            </a:extLst>
          </p:cNvPr>
          <p:cNvSpPr txBox="1"/>
          <p:nvPr/>
        </p:nvSpPr>
        <p:spPr>
          <a:xfrm>
            <a:off x="2838562" y="734174"/>
            <a:ext cx="3474028" cy="584775"/>
          </a:xfrm>
          <a:prstGeom prst="rect">
            <a:avLst/>
          </a:prstGeom>
          <a:noFill/>
        </p:spPr>
        <p:txBody>
          <a:bodyPr wrap="none" rtlCol="0">
            <a:spAutoFit/>
          </a:bodyPr>
          <a:lstStyle/>
          <a:p>
            <a:r>
              <a:rPr lang="en-US" sz="1600" b="1" dirty="0"/>
              <a:t>CH1,2  Audio In            CH1,2 Audio Out</a:t>
            </a:r>
          </a:p>
          <a:p>
            <a:endParaRPr lang="en-US" sz="1600" dirty="0"/>
          </a:p>
        </p:txBody>
      </p:sp>
      <p:sp>
        <p:nvSpPr>
          <p:cNvPr id="8" name="TextBox 7">
            <a:extLst>
              <a:ext uri="{FF2B5EF4-FFF2-40B4-BE49-F238E27FC236}">
                <a16:creationId xmlns:a16="http://schemas.microsoft.com/office/drawing/2014/main" id="{8028490F-2246-493B-8E7B-308D20CA2F7F}"/>
              </a:ext>
            </a:extLst>
          </p:cNvPr>
          <p:cNvSpPr txBox="1"/>
          <p:nvPr/>
        </p:nvSpPr>
        <p:spPr>
          <a:xfrm>
            <a:off x="0" y="718844"/>
            <a:ext cx="2534027" cy="584775"/>
          </a:xfrm>
          <a:prstGeom prst="rect">
            <a:avLst/>
          </a:prstGeom>
          <a:noFill/>
        </p:spPr>
        <p:txBody>
          <a:bodyPr wrap="none" rtlCol="0">
            <a:spAutoFit/>
          </a:bodyPr>
          <a:lstStyle/>
          <a:p>
            <a:r>
              <a:rPr lang="en-US" sz="1600" b="1" dirty="0"/>
              <a:t>Color text/graphics </a:t>
            </a:r>
          </a:p>
          <a:p>
            <a:r>
              <a:rPr lang="en-US" sz="1600" b="1" dirty="0"/>
              <a:t>TFT Display 320 x 240 pixels</a:t>
            </a:r>
          </a:p>
        </p:txBody>
      </p:sp>
      <p:sp>
        <p:nvSpPr>
          <p:cNvPr id="28" name="TextBox 27">
            <a:extLst>
              <a:ext uri="{FF2B5EF4-FFF2-40B4-BE49-F238E27FC236}">
                <a16:creationId xmlns:a16="http://schemas.microsoft.com/office/drawing/2014/main" id="{CA24C0DC-B9F7-4E0E-8221-88F64C197A47}"/>
              </a:ext>
            </a:extLst>
          </p:cNvPr>
          <p:cNvSpPr txBox="1"/>
          <p:nvPr/>
        </p:nvSpPr>
        <p:spPr>
          <a:xfrm>
            <a:off x="5731865" y="1293490"/>
            <a:ext cx="2815964" cy="338554"/>
          </a:xfrm>
          <a:prstGeom prst="rect">
            <a:avLst/>
          </a:prstGeom>
          <a:noFill/>
        </p:spPr>
        <p:txBody>
          <a:bodyPr wrap="none" rtlCol="0">
            <a:spAutoFit/>
          </a:bodyPr>
          <a:lstStyle/>
          <a:p>
            <a:r>
              <a:rPr lang="en-US" sz="1600" b="1" dirty="0"/>
              <a:t>Micro USB, (Serial +5v Power) </a:t>
            </a:r>
          </a:p>
        </p:txBody>
      </p:sp>
      <p:pic>
        <p:nvPicPr>
          <p:cNvPr id="11" name="Picture 10">
            <a:extLst>
              <a:ext uri="{FF2B5EF4-FFF2-40B4-BE49-F238E27FC236}">
                <a16:creationId xmlns:a16="http://schemas.microsoft.com/office/drawing/2014/main" id="{4A8F79C0-EA10-4213-9782-08791B928881}"/>
              </a:ext>
            </a:extLst>
          </p:cNvPr>
          <p:cNvPicPr>
            <a:picLocks noChangeAspect="1"/>
          </p:cNvPicPr>
          <p:nvPr/>
        </p:nvPicPr>
        <p:blipFill>
          <a:blip r:embed="rId2"/>
          <a:stretch>
            <a:fillRect/>
          </a:stretch>
        </p:blipFill>
        <p:spPr>
          <a:xfrm>
            <a:off x="1423346" y="1833679"/>
            <a:ext cx="5370997" cy="4028248"/>
          </a:xfrm>
          <a:prstGeom prst="rect">
            <a:avLst/>
          </a:prstGeom>
        </p:spPr>
      </p:pic>
      <p:cxnSp>
        <p:nvCxnSpPr>
          <p:cNvPr id="16" name="Straight Arrow Connector 15">
            <a:extLst>
              <a:ext uri="{FF2B5EF4-FFF2-40B4-BE49-F238E27FC236}">
                <a16:creationId xmlns:a16="http://schemas.microsoft.com/office/drawing/2014/main" id="{C690F755-0E01-42DF-8158-23C5D0C39F25}"/>
              </a:ext>
            </a:extLst>
          </p:cNvPr>
          <p:cNvCxnSpPr>
            <a:cxnSpLocks/>
          </p:cNvCxnSpPr>
          <p:nvPr/>
        </p:nvCxnSpPr>
        <p:spPr>
          <a:xfrm flipH="1" flipV="1">
            <a:off x="3733800" y="5568996"/>
            <a:ext cx="375044" cy="8850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C480A4-CE09-47BC-A197-85DE9C3610FA}"/>
              </a:ext>
            </a:extLst>
          </p:cNvPr>
          <p:cNvCxnSpPr>
            <a:cxnSpLocks/>
          </p:cNvCxnSpPr>
          <p:nvPr/>
        </p:nvCxnSpPr>
        <p:spPr>
          <a:xfrm flipV="1">
            <a:off x="2288399" y="5487499"/>
            <a:ext cx="261742" cy="9665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DD70ED3-5DF3-49C1-8F91-02313C6B9231}"/>
              </a:ext>
            </a:extLst>
          </p:cNvPr>
          <p:cNvCxnSpPr>
            <a:cxnSpLocks/>
          </p:cNvCxnSpPr>
          <p:nvPr/>
        </p:nvCxnSpPr>
        <p:spPr>
          <a:xfrm flipH="1">
            <a:off x="5454962" y="1618386"/>
            <a:ext cx="488639" cy="40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8EF4B07-6145-4C0E-B719-B7082D439397}"/>
              </a:ext>
            </a:extLst>
          </p:cNvPr>
          <p:cNvCxnSpPr>
            <a:cxnSpLocks/>
          </p:cNvCxnSpPr>
          <p:nvPr/>
        </p:nvCxnSpPr>
        <p:spPr>
          <a:xfrm flipH="1">
            <a:off x="5699281" y="2292266"/>
            <a:ext cx="1378359" cy="3619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3CA9B76-C0B4-4CF6-8D94-B557773EA46F}"/>
              </a:ext>
            </a:extLst>
          </p:cNvPr>
          <p:cNvCxnSpPr>
            <a:cxnSpLocks/>
          </p:cNvCxnSpPr>
          <p:nvPr/>
        </p:nvCxnSpPr>
        <p:spPr>
          <a:xfrm flipH="1">
            <a:off x="4540526" y="1123412"/>
            <a:ext cx="502304" cy="9935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24164-CACB-46AB-98F4-84741895C9FB}"/>
              </a:ext>
            </a:extLst>
          </p:cNvPr>
          <p:cNvCxnSpPr>
            <a:cxnSpLocks/>
          </p:cNvCxnSpPr>
          <p:nvPr/>
        </p:nvCxnSpPr>
        <p:spPr>
          <a:xfrm flipH="1">
            <a:off x="2958594" y="1118478"/>
            <a:ext cx="502304" cy="9935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36FE1A-B793-4077-A263-C342696F9362}"/>
              </a:ext>
            </a:extLst>
          </p:cNvPr>
          <p:cNvCxnSpPr>
            <a:cxnSpLocks/>
          </p:cNvCxnSpPr>
          <p:nvPr/>
        </p:nvCxnSpPr>
        <p:spPr>
          <a:xfrm>
            <a:off x="1367052" y="1325677"/>
            <a:ext cx="1842694" cy="2103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DE049B8-6E21-4275-B3DC-ED8223EFC776}"/>
              </a:ext>
            </a:extLst>
          </p:cNvPr>
          <p:cNvSpPr txBox="1"/>
          <p:nvPr/>
        </p:nvSpPr>
        <p:spPr>
          <a:xfrm>
            <a:off x="4435210" y="6454040"/>
            <a:ext cx="4708790" cy="338554"/>
          </a:xfrm>
          <a:prstGeom prst="rect">
            <a:avLst/>
          </a:prstGeom>
          <a:noFill/>
        </p:spPr>
        <p:txBody>
          <a:bodyPr wrap="none" rtlCol="0">
            <a:spAutoFit/>
          </a:bodyPr>
          <a:lstStyle/>
          <a:p>
            <a:r>
              <a:rPr lang="en-US" sz="1600" b="1" dirty="0"/>
              <a:t>Layout , assembly and photo by Tom Lafleur, KA6IQA </a:t>
            </a:r>
          </a:p>
        </p:txBody>
      </p:sp>
    </p:spTree>
    <p:extLst>
      <p:ext uri="{BB962C8B-B14F-4D97-AF65-F5344CB8AC3E}">
        <p14:creationId xmlns:p14="http://schemas.microsoft.com/office/powerpoint/2010/main" val="115642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EF884F-BDF3-4329-874F-E2BDE4D2F3AA}"/>
              </a:ext>
            </a:extLst>
          </p:cNvPr>
          <p:cNvSpPr/>
          <p:nvPr/>
        </p:nvSpPr>
        <p:spPr>
          <a:xfrm>
            <a:off x="1676400" y="245165"/>
            <a:ext cx="6324600" cy="584775"/>
          </a:xfrm>
          <a:prstGeom prst="rect">
            <a:avLst/>
          </a:prstGeom>
        </p:spPr>
        <p:txBody>
          <a:bodyPr wrap="square">
            <a:spAutoFit/>
          </a:bodyPr>
          <a:lstStyle/>
          <a:p>
            <a:r>
              <a:rPr lang="en-US" sz="3200" b="1" dirty="0"/>
              <a:t>Photo of First production Run </a:t>
            </a:r>
          </a:p>
        </p:txBody>
      </p:sp>
      <p:pic>
        <p:nvPicPr>
          <p:cNvPr id="5" name="Picture 4">
            <a:extLst>
              <a:ext uri="{FF2B5EF4-FFF2-40B4-BE49-F238E27FC236}">
                <a16:creationId xmlns:a16="http://schemas.microsoft.com/office/drawing/2014/main" id="{D25A5BFD-ABAF-4A8D-9322-F3FF061BD6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024570"/>
            <a:ext cx="6123780" cy="4561145"/>
          </a:xfrm>
          <a:prstGeom prst="rect">
            <a:avLst/>
          </a:prstGeom>
        </p:spPr>
      </p:pic>
      <p:sp>
        <p:nvSpPr>
          <p:cNvPr id="6" name="TextBox 5">
            <a:extLst>
              <a:ext uri="{FF2B5EF4-FFF2-40B4-BE49-F238E27FC236}">
                <a16:creationId xmlns:a16="http://schemas.microsoft.com/office/drawing/2014/main" id="{0513CA1C-12E2-44CA-B7A2-40197F2AB503}"/>
              </a:ext>
            </a:extLst>
          </p:cNvPr>
          <p:cNvSpPr txBox="1"/>
          <p:nvPr/>
        </p:nvSpPr>
        <p:spPr>
          <a:xfrm flipH="1">
            <a:off x="1226819" y="5943600"/>
            <a:ext cx="7223762" cy="369332"/>
          </a:xfrm>
          <a:prstGeom prst="rect">
            <a:avLst/>
          </a:prstGeom>
          <a:noFill/>
        </p:spPr>
        <p:txBody>
          <a:bodyPr wrap="square" rtlCol="0">
            <a:spAutoFit/>
          </a:bodyPr>
          <a:lstStyle/>
          <a:p>
            <a:r>
              <a:rPr lang="en-US" b="1" dirty="0"/>
              <a:t>Size:  6.1” x 4.7” x 1.4” (155 mm x 120 mm x 36 mm) (excluding knobs)</a:t>
            </a:r>
          </a:p>
        </p:txBody>
      </p:sp>
    </p:spTree>
    <p:extLst>
      <p:ext uri="{BB962C8B-B14F-4D97-AF65-F5344CB8AC3E}">
        <p14:creationId xmlns:p14="http://schemas.microsoft.com/office/powerpoint/2010/main" val="1331967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73C84-A85A-412D-8D52-2E1194ECFE82}"/>
              </a:ext>
            </a:extLst>
          </p:cNvPr>
          <p:cNvSpPr txBox="1"/>
          <p:nvPr/>
        </p:nvSpPr>
        <p:spPr>
          <a:xfrm>
            <a:off x="224459" y="1067722"/>
            <a:ext cx="9009822" cy="4524315"/>
          </a:xfrm>
          <a:prstGeom prst="rect">
            <a:avLst/>
          </a:prstGeom>
          <a:noFill/>
        </p:spPr>
        <p:txBody>
          <a:bodyPr wrap="square" rtlCol="0">
            <a:spAutoFit/>
          </a:bodyPr>
          <a:lstStyle/>
          <a:p>
            <a:r>
              <a:rPr lang="en-US" sz="1600" b="1" dirty="0">
                <a:solidFill>
                  <a:srgbClr val="FF0000"/>
                </a:solidFill>
              </a:rPr>
              <a:t>Command  (case insensitive, End with Cr)        Acknowledge  Response/ Interpretation</a:t>
            </a:r>
            <a:endParaRPr lang="en-US" sz="1600" dirty="0"/>
          </a:p>
          <a:p>
            <a:r>
              <a:rPr lang="en-US" sz="1600" b="1" dirty="0">
                <a:latin typeface="Courier New" panose="02070309020205020404" pitchFamily="49" charset="0"/>
                <a:cs typeface="Courier New" panose="02070309020205020404" pitchFamily="49" charset="0"/>
              </a:rPr>
              <a:t>WGN:20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WGN +20dB S:N</a:t>
            </a:r>
          </a:p>
          <a:p>
            <a:r>
              <a:rPr lang="en-US" sz="1600" b="1" dirty="0">
                <a:latin typeface="Courier New" panose="02070309020205020404" pitchFamily="49" charset="0"/>
                <a:cs typeface="Courier New" panose="02070309020205020404" pitchFamily="49" charset="0"/>
              </a:rPr>
              <a:t>MPG:20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MPG +20dB S:N</a:t>
            </a:r>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MPM:-10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MPM -10dB S:N</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MPP:+20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MPP +20dB S:N</a:t>
            </a:r>
          </a:p>
          <a:p>
            <a:r>
              <a:rPr lang="en-US" sz="1600" b="1" dirty="0">
                <a:latin typeface="Courier New" panose="02070309020205020404" pitchFamily="49" charset="0"/>
                <a:cs typeface="Courier New" panose="02070309020205020404" pitchFamily="49" charset="0"/>
              </a:rPr>
              <a:t>MPD:20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MPD +20dB S:N</a:t>
            </a:r>
          </a:p>
          <a:p>
            <a:r>
              <a:rPr lang="en-US" sz="1600" b="1" dirty="0">
                <a:latin typeface="Courier New" panose="02070309020205020404" pitchFamily="49" charset="0"/>
                <a:cs typeface="Courier New" panose="02070309020205020404" pitchFamily="49" charset="0"/>
              </a:rPr>
              <a:t>MULTIPATH: 4			  OK(Cr) or ?(Cr) / </a:t>
            </a:r>
            <a:r>
              <a:rPr lang="en-US" sz="1600" b="1">
                <a:latin typeface="Courier New" panose="02070309020205020404" pitchFamily="49" charset="0"/>
                <a:cs typeface="Courier New" panose="02070309020205020404" pitchFamily="49" charset="0"/>
              </a:rPr>
              <a:t># of </a:t>
            </a:r>
            <a:r>
              <a:rPr lang="en-US" sz="1600" b="1" dirty="0">
                <a:latin typeface="Courier New" panose="02070309020205020404" pitchFamily="49" charset="0"/>
                <a:cs typeface="Courier New" panose="02070309020205020404" pitchFamily="49" charset="0"/>
              </a:rPr>
              <a:t>multipaths used</a:t>
            </a:r>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FADE DEPTH:10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FADE DEPTH:10 dB</a:t>
            </a:r>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FADE FREQ:10</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FADE FREQ:(log)7 Hz OFFSET:100</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OFFSET: 100 Hz</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FM DEVIATION:10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FM DEVIATION:</a:t>
            </a:r>
            <a:r>
              <a:rPr lang="en-US" sz="1600" b="1" dirty="0">
                <a:latin typeface="Courier New" panose="02070309020205020404" pitchFamily="49" charset="0"/>
                <a:cs typeface="Courier New" panose="02070309020205020404" pitchFamily="49" charset="0"/>
                <a:sym typeface="Wingdings" panose="05000000000000000000" pitchFamily="2" charset="2"/>
              </a:rPr>
              <a:t>(</a:t>
            </a:r>
            <a:r>
              <a:rPr lang="en-US" sz="1600" b="1" dirty="0">
                <a:latin typeface="Courier New" panose="02070309020205020404" pitchFamily="49" charset="0"/>
                <a:cs typeface="Courier New" panose="02070309020205020404" pitchFamily="49" charset="0"/>
              </a:rPr>
              <a:t>log)7Hz </a:t>
            </a:r>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FM RATE:.1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FM RATE:(log)7 Hz</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CH1 IN:0-10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CH1 IN gain,(log)7</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CH2 IN:0-10</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CH2 IN gain,(log)7 </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CH1 OUT:0-10</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CH1 OUT gain,(log)7</a:t>
            </a:r>
          </a:p>
          <a:p>
            <a:r>
              <a:rPr lang="en-US" sz="1600" b="1" dirty="0">
                <a:latin typeface="Courier New" panose="02070309020205020404" pitchFamily="49" charset="0"/>
                <a:cs typeface="Courier New" panose="02070309020205020404" pitchFamily="49" charset="0"/>
              </a:rPr>
              <a:t>CH2 OUT:0-10</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CH2 OUT gain,(log)7</a:t>
            </a:r>
          </a:p>
          <a:p>
            <a:r>
              <a:rPr lang="en-US" sz="1600" b="1" dirty="0">
                <a:latin typeface="Courier New" panose="02070309020205020404" pitchFamily="49" charset="0"/>
                <a:cs typeface="Courier New" panose="02070309020205020404" pitchFamily="49" charset="0"/>
              </a:rPr>
              <a:t>BANDWIDTH:3000                  OK(Cr) or ?(Cr) / BANDWIDTH = 3KHz</a:t>
            </a:r>
          </a:p>
          <a:p>
            <a:r>
              <a:rPr lang="en-US" sz="1600" b="1" dirty="0">
                <a:latin typeface="Courier New" panose="02070309020205020404" pitchFamily="49" charset="0"/>
                <a:cs typeface="Courier New" panose="02070309020205020404" pitchFamily="49" charset="0"/>
              </a:rPr>
              <a:t>BUSY:                           OK(Cr) or ?(Cr) / ENABLE BUSY DETECT</a:t>
            </a:r>
            <a:endParaRPr lang="en-US" sz="1600" dirty="0"/>
          </a:p>
        </p:txBody>
      </p:sp>
      <p:sp>
        <p:nvSpPr>
          <p:cNvPr id="4" name="TextBox 3">
            <a:extLst>
              <a:ext uri="{FF2B5EF4-FFF2-40B4-BE49-F238E27FC236}">
                <a16:creationId xmlns:a16="http://schemas.microsoft.com/office/drawing/2014/main" id="{5D9063D9-4E66-4FE5-A334-0CE57B8C53DB}"/>
              </a:ext>
            </a:extLst>
          </p:cNvPr>
          <p:cNvSpPr txBox="1"/>
          <p:nvPr/>
        </p:nvSpPr>
        <p:spPr>
          <a:xfrm>
            <a:off x="609600" y="430888"/>
            <a:ext cx="7378148" cy="707886"/>
          </a:xfrm>
          <a:prstGeom prst="rect">
            <a:avLst/>
          </a:prstGeom>
          <a:noFill/>
        </p:spPr>
        <p:txBody>
          <a:bodyPr wrap="square" rtlCol="0">
            <a:spAutoFit/>
          </a:bodyPr>
          <a:lstStyle/>
          <a:p>
            <a:r>
              <a:rPr lang="en-US" sz="2000" b="1" dirty="0"/>
              <a:t>               </a:t>
            </a:r>
            <a:r>
              <a:rPr lang="en-US" b="1" dirty="0"/>
              <a:t>USB Serial Commands and Responses for automated testing</a:t>
            </a:r>
          </a:p>
          <a:p>
            <a:r>
              <a:rPr lang="en-US" sz="2000" b="1" dirty="0"/>
              <a:t>	</a:t>
            </a:r>
            <a:r>
              <a:rPr lang="en-US" sz="1600" b="1" dirty="0"/>
              <a:t>(Mimic manual commands from Mode and Parameter Encoders) </a:t>
            </a:r>
          </a:p>
        </p:txBody>
      </p:sp>
      <p:sp>
        <p:nvSpPr>
          <p:cNvPr id="6" name="TextBox 5">
            <a:extLst>
              <a:ext uri="{FF2B5EF4-FFF2-40B4-BE49-F238E27FC236}">
                <a16:creationId xmlns:a16="http://schemas.microsoft.com/office/drawing/2014/main" id="{4F49C919-A6CE-4A15-87E5-DF5E0846611D}"/>
              </a:ext>
            </a:extLst>
          </p:cNvPr>
          <p:cNvSpPr txBox="1"/>
          <p:nvPr/>
        </p:nvSpPr>
        <p:spPr>
          <a:xfrm>
            <a:off x="1040296" y="0"/>
            <a:ext cx="7378148" cy="584775"/>
          </a:xfrm>
          <a:prstGeom prst="rect">
            <a:avLst/>
          </a:prstGeom>
          <a:noFill/>
        </p:spPr>
        <p:txBody>
          <a:bodyPr wrap="square" rtlCol="0">
            <a:spAutoFit/>
          </a:bodyPr>
          <a:lstStyle/>
          <a:p>
            <a:r>
              <a:rPr lang="en-US" sz="3200" b="1" dirty="0"/>
              <a:t>Simulator USB Serial User Interface</a:t>
            </a:r>
          </a:p>
        </p:txBody>
      </p:sp>
      <p:sp>
        <p:nvSpPr>
          <p:cNvPr id="3" name="TextBox 2">
            <a:extLst>
              <a:ext uri="{FF2B5EF4-FFF2-40B4-BE49-F238E27FC236}">
                <a16:creationId xmlns:a16="http://schemas.microsoft.com/office/drawing/2014/main" id="{06693087-7DD5-4151-9D56-EABA3B8C3F71}"/>
              </a:ext>
            </a:extLst>
          </p:cNvPr>
          <p:cNvSpPr txBox="1"/>
          <p:nvPr/>
        </p:nvSpPr>
        <p:spPr>
          <a:xfrm>
            <a:off x="1547192" y="5473005"/>
            <a:ext cx="6858000" cy="1384995"/>
          </a:xfrm>
          <a:prstGeom prst="rect">
            <a:avLst/>
          </a:prstGeom>
          <a:noFill/>
        </p:spPr>
        <p:txBody>
          <a:bodyPr wrap="square" rtlCol="0">
            <a:spAutoFit/>
          </a:bodyPr>
          <a:lstStyle/>
          <a:p>
            <a:r>
              <a:rPr lang="en-US" sz="1200" b="1" dirty="0"/>
              <a:t>Note: 1.  All commands case insensitive. “+” signs ignored.</a:t>
            </a:r>
          </a:p>
          <a:p>
            <a:r>
              <a:rPr lang="en-US" sz="1200" b="1" dirty="0"/>
              <a:t>            2.  All commands and replies terminate with (Cr).</a:t>
            </a:r>
          </a:p>
          <a:p>
            <a:r>
              <a:rPr lang="en-US" sz="1200" b="1" dirty="0"/>
              <a:t>            3. “OK” reply indicates command was interpreted OK and executed.</a:t>
            </a:r>
          </a:p>
          <a:p>
            <a:r>
              <a:rPr lang="en-US" sz="1200" b="1" dirty="0"/>
              <a:t>            4. “?” reply indicates command was not understood, corrupted or out of range.</a:t>
            </a:r>
          </a:p>
          <a:p>
            <a:r>
              <a:rPr lang="en-US" sz="1200" b="1" dirty="0"/>
              <a:t>            5.  Commands must be sequenced by sender using Acknowledge Response</a:t>
            </a:r>
          </a:p>
          <a:p>
            <a:r>
              <a:rPr lang="en-US" sz="1200" b="1" dirty="0"/>
              <a:t>            6. Successful commands will update Mode/Parameter display</a:t>
            </a:r>
          </a:p>
          <a:p>
            <a:r>
              <a:rPr lang="en-US" sz="1200" b="1" dirty="0"/>
              <a:t>            7.Values  0 to 10 correspond to log gain/level values of  0.0, .1, .2, .5, 1, 2, 5, 10, 20. 50, 100</a:t>
            </a:r>
          </a:p>
        </p:txBody>
      </p:sp>
    </p:spTree>
    <p:extLst>
      <p:ext uri="{BB962C8B-B14F-4D97-AF65-F5344CB8AC3E}">
        <p14:creationId xmlns:p14="http://schemas.microsoft.com/office/powerpoint/2010/main" val="174731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73C84-A85A-412D-8D52-2E1194ECFE82}"/>
              </a:ext>
            </a:extLst>
          </p:cNvPr>
          <p:cNvSpPr txBox="1"/>
          <p:nvPr/>
        </p:nvSpPr>
        <p:spPr>
          <a:xfrm>
            <a:off x="0" y="1524238"/>
            <a:ext cx="9144000" cy="3970318"/>
          </a:xfrm>
          <a:prstGeom prst="rect">
            <a:avLst/>
          </a:prstGeom>
          <a:noFill/>
        </p:spPr>
        <p:txBody>
          <a:bodyPr wrap="square" rtlCol="0">
            <a:spAutoFit/>
          </a:bodyPr>
          <a:lstStyle/>
          <a:p>
            <a:r>
              <a:rPr lang="en-US" sz="1400" b="1" dirty="0">
                <a:solidFill>
                  <a:srgbClr val="FF0000"/>
                </a:solidFill>
              </a:rPr>
              <a:t>Command  (case insensitive, End with Cr)        Acknowledge  Response/ Interpretation</a:t>
            </a:r>
            <a:endParaRPr lang="en-US" sz="1400" dirty="0"/>
          </a:p>
          <a:p>
            <a:r>
              <a:rPr lang="en-US" sz="1400" b="1" dirty="0">
                <a:latin typeface="Courier New" panose="02070309020205020404" pitchFamily="49" charset="0"/>
                <a:cs typeface="Courier New" panose="02070309020205020404" pitchFamily="49" charset="0"/>
              </a:rPr>
              <a:t>ENB BUSY:1-50                     	OK(Cr) or ?(Cr) / Enable busy detect avg 1-50 7</a:t>
            </a:r>
          </a:p>
          <a:p>
            <a:r>
              <a:rPr lang="en-US" sz="1400" b="1" dirty="0">
                <a:latin typeface="Courier New" panose="02070309020205020404" pitchFamily="49" charset="0"/>
                <a:cs typeface="Courier New" panose="02070309020205020404" pitchFamily="49" charset="0"/>
              </a:rPr>
              <a:t>DIS BUSY:0		  	OK(Cr) or ?(Cr) / Disable busy detect</a:t>
            </a:r>
          </a:p>
          <a:p>
            <a:r>
              <a:rPr lang="en-US" sz="1400" b="1" dirty="0">
                <a:latin typeface="Courier New" panose="02070309020205020404" pitchFamily="49" charset="0"/>
                <a:cs typeface="Courier New" panose="02070309020205020404" pitchFamily="49" charset="0"/>
              </a:rPr>
              <a:t>LOW:500			  	OK(Cr) or ?(Cr) / FFT Low Limit 43-5000 Hz </a:t>
            </a:r>
          </a:p>
          <a:p>
            <a:r>
              <a:rPr lang="en-US" sz="1400" b="1" dirty="0">
                <a:latin typeface="Courier New" panose="02070309020205020404" pitchFamily="49" charset="0"/>
                <a:cs typeface="Courier New" panose="02070309020205020404" pitchFamily="49" charset="0"/>
              </a:rPr>
              <a:t>HIGH:4000			OK(Cr) or ?(Cr) / FFT High Limit 500-6000 Hz 6</a:t>
            </a:r>
            <a:endParaRPr lang="en-US" sz="1400" b="1" baseline="30000"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THRESH:10                       	OK(Cr) or ?(Cr) / dB Peak above avg (3-40 dB)</a:t>
            </a:r>
          </a:p>
          <a:p>
            <a:r>
              <a:rPr lang="en-US" sz="1400" b="1" dirty="0"/>
              <a:t>TONE ON: 1500		</a:t>
            </a:r>
            <a:r>
              <a:rPr lang="en-US" sz="1400" b="1" dirty="0">
                <a:latin typeface="Courier New" panose="02070309020205020404" pitchFamily="49" charset="0"/>
                <a:cs typeface="Courier New" panose="02070309020205020404" pitchFamily="49" charset="0"/>
              </a:rPr>
              <a:t>        	OK(Cr) or ?(Cr) / Enable Test tone 43- 6300 Hz </a:t>
            </a:r>
          </a:p>
          <a:p>
            <a:r>
              <a:rPr lang="en-US" sz="1400" b="1" dirty="0">
                <a:latin typeface="Courier New" panose="02070309020205020404" pitchFamily="49" charset="0"/>
                <a:cs typeface="Courier New" panose="02070309020205020404" pitchFamily="49" charset="0"/>
              </a:rPr>
              <a:t>TONE OFF:			OK(Cr) or ?(Cr) / Disable test tone (normal use)</a:t>
            </a:r>
          </a:p>
          <a:p>
            <a:r>
              <a:rPr lang="en-US" sz="1400" b="1" dirty="0">
                <a:latin typeface="Courier New" panose="02070309020205020404" pitchFamily="49" charset="0"/>
                <a:cs typeface="Courier New" panose="02070309020205020404" pitchFamily="49" charset="0"/>
              </a:rPr>
              <a:t>CH1 IN:0-10                       OK(Cr) or ? (Cr) / Set input CH1 Gain 0-100 (log)8</a:t>
            </a:r>
          </a:p>
          <a:p>
            <a:r>
              <a:rPr lang="en-US" sz="1400" b="1" dirty="0">
                <a:latin typeface="Courier New" panose="02070309020205020404" pitchFamily="49" charset="0"/>
                <a:cs typeface="Courier New" panose="02070309020205020404" pitchFamily="49" charset="0"/>
              </a:rPr>
              <a:t>BANDWIDTH;3000/6000		OK(Cr) or ?(Cr) / Set bandwidth Hz</a:t>
            </a:r>
          </a:p>
          <a:p>
            <a:r>
              <a:rPr lang="en-US" sz="1400" b="1" dirty="0">
                <a:latin typeface="Courier New" panose="02070309020205020404" pitchFamily="49" charset="0"/>
                <a:cs typeface="Courier New" panose="02070309020205020404" pitchFamily="49" charset="0"/>
              </a:rPr>
              <a:t>SPECTRUM:1/0			OK(Cr) or ?(Cr) / Enable/Disable spectrum disp.</a:t>
            </a:r>
          </a:p>
          <a:p>
            <a:r>
              <a:rPr lang="en-US" sz="1400" b="1" dirty="0">
                <a:latin typeface="Courier New" panose="02070309020205020404" pitchFamily="49" charset="0"/>
                <a:cs typeface="Courier New" panose="02070309020205020404" pitchFamily="49" charset="0"/>
              </a:rPr>
              <a:t>SIM:			  	OK(Cr) or ?(Cr) / Switch to simulator mode</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notifications to application </a:t>
            </a:r>
            <a:r>
              <a:rPr lang="en-US" sz="1400" b="1" i="1" dirty="0">
                <a:latin typeface="Courier New" panose="02070309020205020404" pitchFamily="49" charset="0"/>
                <a:cs typeface="Courier New" panose="02070309020205020404" pitchFamily="49" charset="0"/>
              </a:rPr>
              <a:t>FROM</a:t>
            </a:r>
            <a:r>
              <a:rPr lang="en-US" sz="1400" b="1" dirty="0">
                <a:latin typeface="Courier New" panose="02070309020205020404" pitchFamily="49" charset="0"/>
                <a:cs typeface="Courier New" panose="02070309020205020404" pitchFamily="49" charset="0"/>
              </a:rPr>
              <a:t> Busy Detector</a:t>
            </a:r>
          </a:p>
          <a:p>
            <a:r>
              <a:rPr lang="en-US" sz="1400" b="1" dirty="0">
                <a:latin typeface="Courier New" panose="02070309020205020404" pitchFamily="49" charset="0"/>
                <a:cs typeface="Courier New" panose="02070309020205020404" pitchFamily="49" charset="0"/>
              </a:rPr>
              <a:t>DETECT:6		 	  	OK(Cr) or ?(Cr) /BUSY DETECT peak level in dB</a:t>
            </a:r>
          </a:p>
          <a:p>
            <a:r>
              <a:rPr lang="en-US" sz="1400" b="1" dirty="0">
                <a:latin typeface="Courier New" panose="02070309020205020404" pitchFamily="49" charset="0"/>
                <a:cs typeface="Courier New" panose="02070309020205020404" pitchFamily="49" charset="0"/>
              </a:rPr>
              <a:t>DETECT:0	 		  	OK(Cr) or ?(Cr) / NON BUSY CONDITION DETECTED</a:t>
            </a:r>
          </a:p>
          <a:p>
            <a:endParaRPr lang="en-US" sz="1400" b="1" dirty="0">
              <a:latin typeface="Courier New" panose="02070309020205020404" pitchFamily="49" charset="0"/>
              <a:cs typeface="Courier New" panose="02070309020205020404" pitchFamily="49" charset="0"/>
            </a:endParaRPr>
          </a:p>
          <a:p>
            <a:endParaRPr lang="en-US" sz="1400" b="1" dirty="0"/>
          </a:p>
        </p:txBody>
      </p:sp>
      <p:sp>
        <p:nvSpPr>
          <p:cNvPr id="4" name="TextBox 3">
            <a:extLst>
              <a:ext uri="{FF2B5EF4-FFF2-40B4-BE49-F238E27FC236}">
                <a16:creationId xmlns:a16="http://schemas.microsoft.com/office/drawing/2014/main" id="{5D9063D9-4E66-4FE5-A334-0CE57B8C53DB}"/>
              </a:ext>
            </a:extLst>
          </p:cNvPr>
          <p:cNvSpPr txBox="1"/>
          <p:nvPr/>
        </p:nvSpPr>
        <p:spPr>
          <a:xfrm>
            <a:off x="990600" y="570131"/>
            <a:ext cx="7378148" cy="954107"/>
          </a:xfrm>
          <a:prstGeom prst="rect">
            <a:avLst/>
          </a:prstGeom>
          <a:noFill/>
        </p:spPr>
        <p:txBody>
          <a:bodyPr wrap="square" rtlCol="0">
            <a:spAutoFit/>
          </a:bodyPr>
          <a:lstStyle/>
          <a:p>
            <a:r>
              <a:rPr lang="en-US" sz="2000" b="1" dirty="0"/>
              <a:t>       USB Serial Commands and Responses for using busy detector</a:t>
            </a:r>
          </a:p>
          <a:p>
            <a:r>
              <a:rPr lang="en-US" dirty="0"/>
              <a:t>(note no encoder selection for these modes and parameters, </a:t>
            </a:r>
          </a:p>
          <a:p>
            <a:r>
              <a:rPr lang="en-US" dirty="0"/>
              <a:t>                     all control and reporting via USB serial)  </a:t>
            </a:r>
            <a:r>
              <a:rPr lang="en-US" b="1" dirty="0"/>
              <a:t>	</a:t>
            </a:r>
          </a:p>
        </p:txBody>
      </p:sp>
      <p:sp>
        <p:nvSpPr>
          <p:cNvPr id="6" name="TextBox 5">
            <a:extLst>
              <a:ext uri="{FF2B5EF4-FFF2-40B4-BE49-F238E27FC236}">
                <a16:creationId xmlns:a16="http://schemas.microsoft.com/office/drawing/2014/main" id="{4F49C919-A6CE-4A15-87E5-DF5E0846611D}"/>
              </a:ext>
            </a:extLst>
          </p:cNvPr>
          <p:cNvSpPr txBox="1"/>
          <p:nvPr/>
        </p:nvSpPr>
        <p:spPr>
          <a:xfrm>
            <a:off x="990600" y="-76200"/>
            <a:ext cx="7606748" cy="646331"/>
          </a:xfrm>
          <a:prstGeom prst="rect">
            <a:avLst/>
          </a:prstGeom>
          <a:noFill/>
        </p:spPr>
        <p:txBody>
          <a:bodyPr wrap="square" rtlCol="0">
            <a:spAutoFit/>
          </a:bodyPr>
          <a:lstStyle/>
          <a:p>
            <a:r>
              <a:rPr lang="en-US" sz="3600" b="1" dirty="0"/>
              <a:t>Busy  Detect USB Serial User Interface</a:t>
            </a:r>
          </a:p>
        </p:txBody>
      </p:sp>
      <p:sp>
        <p:nvSpPr>
          <p:cNvPr id="3" name="TextBox 2">
            <a:extLst>
              <a:ext uri="{FF2B5EF4-FFF2-40B4-BE49-F238E27FC236}">
                <a16:creationId xmlns:a16="http://schemas.microsoft.com/office/drawing/2014/main" id="{06693087-7DD5-4151-9D56-EABA3B8C3F71}"/>
              </a:ext>
            </a:extLst>
          </p:cNvPr>
          <p:cNvSpPr txBox="1"/>
          <p:nvPr/>
        </p:nvSpPr>
        <p:spPr>
          <a:xfrm>
            <a:off x="1403074" y="5153284"/>
            <a:ext cx="7512326" cy="1569660"/>
          </a:xfrm>
          <a:prstGeom prst="rect">
            <a:avLst/>
          </a:prstGeom>
          <a:noFill/>
        </p:spPr>
        <p:txBody>
          <a:bodyPr wrap="square" rtlCol="0">
            <a:spAutoFit/>
          </a:bodyPr>
          <a:lstStyle/>
          <a:p>
            <a:r>
              <a:rPr lang="en-US" sz="1200" b="1" dirty="0"/>
              <a:t>Note: 1.  All commands case insensitive. “+” signs ignored.</a:t>
            </a:r>
          </a:p>
          <a:p>
            <a:r>
              <a:rPr lang="en-US" sz="1200" b="1" dirty="0"/>
              <a:t>            2.  All commands and replies terminate with (Cr).</a:t>
            </a:r>
          </a:p>
          <a:p>
            <a:r>
              <a:rPr lang="en-US" sz="1200" b="1" dirty="0"/>
              <a:t>            3. “OK” reply indicates command was interpreted OK and executed.</a:t>
            </a:r>
          </a:p>
          <a:p>
            <a:r>
              <a:rPr lang="en-US" sz="1200" b="1" dirty="0"/>
              <a:t>            4. “?” reply indicates command was not understood, corrupted or out of range.</a:t>
            </a:r>
          </a:p>
          <a:p>
            <a:r>
              <a:rPr lang="en-US" sz="1200" b="1" dirty="0"/>
              <a:t>            5.  Commands must be sequenced by sender using Acknowledge Response</a:t>
            </a:r>
          </a:p>
          <a:p>
            <a:r>
              <a:rPr lang="en-US" sz="1200" b="1" dirty="0"/>
              <a:t>            6. HIGH must be at least  260 Hz above LOW</a:t>
            </a:r>
          </a:p>
          <a:p>
            <a:r>
              <a:rPr lang="en-US" sz="1200" b="1" dirty="0"/>
              <a:t>            7.  # of Averages. Larger number reduces noise fluctuation at the cost of higher detection latency.</a:t>
            </a:r>
          </a:p>
          <a:p>
            <a:r>
              <a:rPr lang="en-US" sz="1200" b="1" dirty="0"/>
              <a:t>            8.  Values 0-10 correspond to Log gain steps  0.0, .1, .2, .5, 1, 2, 5, 10, 20, 50, 100  CH2 IN gain forced to 0. </a:t>
            </a:r>
          </a:p>
        </p:txBody>
      </p:sp>
    </p:spTree>
    <p:extLst>
      <p:ext uri="{BB962C8B-B14F-4D97-AF65-F5344CB8AC3E}">
        <p14:creationId xmlns:p14="http://schemas.microsoft.com/office/powerpoint/2010/main" val="339894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3A82154-412F-40D3-9C0A-E4567D17D1FD}"/>
              </a:ext>
            </a:extLst>
          </p:cNvPr>
          <p:cNvPicPr>
            <a:picLocks noChangeAspect="1"/>
          </p:cNvPicPr>
          <p:nvPr/>
        </p:nvPicPr>
        <p:blipFill>
          <a:blip r:embed="rId2"/>
          <a:stretch>
            <a:fillRect/>
          </a:stretch>
        </p:blipFill>
        <p:spPr>
          <a:xfrm>
            <a:off x="4117829" y="4913640"/>
            <a:ext cx="1396105" cy="1048603"/>
          </a:xfrm>
          <a:prstGeom prst="rect">
            <a:avLst/>
          </a:prstGeom>
        </p:spPr>
      </p:pic>
      <p:sp>
        <p:nvSpPr>
          <p:cNvPr id="2" name="TextBox 1">
            <a:extLst>
              <a:ext uri="{FF2B5EF4-FFF2-40B4-BE49-F238E27FC236}">
                <a16:creationId xmlns:a16="http://schemas.microsoft.com/office/drawing/2014/main" id="{CB429ED4-DFB9-4EEB-A630-6E432D9164A7}"/>
              </a:ext>
            </a:extLst>
          </p:cNvPr>
          <p:cNvSpPr txBox="1"/>
          <p:nvPr/>
        </p:nvSpPr>
        <p:spPr>
          <a:xfrm>
            <a:off x="656320" y="121043"/>
            <a:ext cx="8319125" cy="1200329"/>
          </a:xfrm>
          <a:prstGeom prst="rect">
            <a:avLst/>
          </a:prstGeom>
          <a:noFill/>
        </p:spPr>
        <p:txBody>
          <a:bodyPr wrap="square" rtlCol="0">
            <a:spAutoFit/>
          </a:bodyPr>
          <a:lstStyle/>
          <a:p>
            <a:r>
              <a:rPr lang="en-US" sz="3600" b="1" dirty="0"/>
              <a:t>Connecting the simulator: 1 Simulator</a:t>
            </a:r>
          </a:p>
          <a:p>
            <a:r>
              <a:rPr lang="en-US" sz="3600" b="1" dirty="0"/>
              <a:t> Half Duplex,  Channels will be symmetric</a:t>
            </a:r>
            <a:endParaRPr lang="en-US" sz="4000" b="1" dirty="0"/>
          </a:p>
        </p:txBody>
      </p:sp>
      <p:sp>
        <p:nvSpPr>
          <p:cNvPr id="4" name="Rectangle 3">
            <a:extLst>
              <a:ext uri="{FF2B5EF4-FFF2-40B4-BE49-F238E27FC236}">
                <a16:creationId xmlns:a16="http://schemas.microsoft.com/office/drawing/2014/main" id="{ABCAE1F4-1D5F-4881-BD32-053B746E0B1D}"/>
              </a:ext>
            </a:extLst>
          </p:cNvPr>
          <p:cNvSpPr/>
          <p:nvPr/>
        </p:nvSpPr>
        <p:spPr>
          <a:xfrm>
            <a:off x="656320" y="1676400"/>
            <a:ext cx="1477280" cy="167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E9068F-D314-4900-93A5-4A47470887FD}"/>
              </a:ext>
            </a:extLst>
          </p:cNvPr>
          <p:cNvSpPr txBox="1"/>
          <p:nvPr/>
        </p:nvSpPr>
        <p:spPr>
          <a:xfrm>
            <a:off x="1066800" y="2295435"/>
            <a:ext cx="1324880" cy="923330"/>
          </a:xfrm>
          <a:prstGeom prst="rect">
            <a:avLst/>
          </a:prstGeom>
          <a:noFill/>
        </p:spPr>
        <p:txBody>
          <a:bodyPr wrap="square" rtlCol="0">
            <a:spAutoFit/>
          </a:bodyPr>
          <a:lstStyle/>
          <a:p>
            <a:r>
              <a:rPr lang="en-US" dirty="0"/>
              <a:t>Key/PTT</a:t>
            </a:r>
          </a:p>
          <a:p>
            <a:r>
              <a:rPr lang="en-US" dirty="0"/>
              <a:t>Audio In</a:t>
            </a:r>
          </a:p>
          <a:p>
            <a:r>
              <a:rPr lang="en-US" dirty="0"/>
              <a:t>Audio Out</a:t>
            </a:r>
          </a:p>
        </p:txBody>
      </p:sp>
      <p:sp>
        <p:nvSpPr>
          <p:cNvPr id="6" name="TextBox 5">
            <a:extLst>
              <a:ext uri="{FF2B5EF4-FFF2-40B4-BE49-F238E27FC236}">
                <a16:creationId xmlns:a16="http://schemas.microsoft.com/office/drawing/2014/main" id="{A4AD7266-13C7-4A37-8B66-356A0A3684DD}"/>
              </a:ext>
            </a:extLst>
          </p:cNvPr>
          <p:cNvSpPr txBox="1"/>
          <p:nvPr/>
        </p:nvSpPr>
        <p:spPr>
          <a:xfrm>
            <a:off x="838200" y="1881374"/>
            <a:ext cx="1106393" cy="369332"/>
          </a:xfrm>
          <a:prstGeom prst="rect">
            <a:avLst/>
          </a:prstGeom>
          <a:noFill/>
        </p:spPr>
        <p:txBody>
          <a:bodyPr wrap="none" rtlCol="0">
            <a:spAutoFit/>
          </a:bodyPr>
          <a:lstStyle/>
          <a:p>
            <a:r>
              <a:rPr lang="en-US" b="1" dirty="0"/>
              <a:t>Modem 1</a:t>
            </a:r>
          </a:p>
        </p:txBody>
      </p:sp>
      <p:sp>
        <p:nvSpPr>
          <p:cNvPr id="7" name="Rectangle 6">
            <a:extLst>
              <a:ext uri="{FF2B5EF4-FFF2-40B4-BE49-F238E27FC236}">
                <a16:creationId xmlns:a16="http://schemas.microsoft.com/office/drawing/2014/main" id="{59602264-2742-4130-9D59-15DD345059EF}"/>
              </a:ext>
            </a:extLst>
          </p:cNvPr>
          <p:cNvSpPr/>
          <p:nvPr/>
        </p:nvSpPr>
        <p:spPr>
          <a:xfrm>
            <a:off x="6980920" y="1600200"/>
            <a:ext cx="1477280" cy="167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F10FB7-462A-4A6F-843A-6AC0F808CA6B}"/>
              </a:ext>
            </a:extLst>
          </p:cNvPr>
          <p:cNvSpPr txBox="1"/>
          <p:nvPr/>
        </p:nvSpPr>
        <p:spPr>
          <a:xfrm>
            <a:off x="6980920" y="2214561"/>
            <a:ext cx="1324880" cy="1200329"/>
          </a:xfrm>
          <a:prstGeom prst="rect">
            <a:avLst/>
          </a:prstGeom>
          <a:noFill/>
        </p:spPr>
        <p:txBody>
          <a:bodyPr wrap="square" rtlCol="0">
            <a:spAutoFit/>
          </a:bodyPr>
          <a:lstStyle/>
          <a:p>
            <a:r>
              <a:rPr lang="en-US" dirty="0"/>
              <a:t>Key/PTT</a:t>
            </a:r>
          </a:p>
          <a:p>
            <a:r>
              <a:rPr lang="en-US" dirty="0"/>
              <a:t>Audio In</a:t>
            </a:r>
          </a:p>
          <a:p>
            <a:r>
              <a:rPr lang="en-US" dirty="0"/>
              <a:t>Audio Out</a:t>
            </a:r>
          </a:p>
          <a:p>
            <a:endParaRPr lang="en-US" dirty="0"/>
          </a:p>
        </p:txBody>
      </p:sp>
      <p:sp>
        <p:nvSpPr>
          <p:cNvPr id="9" name="TextBox 8">
            <a:extLst>
              <a:ext uri="{FF2B5EF4-FFF2-40B4-BE49-F238E27FC236}">
                <a16:creationId xmlns:a16="http://schemas.microsoft.com/office/drawing/2014/main" id="{1D50C271-F05D-43B4-B469-3CDE18F2DB63}"/>
              </a:ext>
            </a:extLst>
          </p:cNvPr>
          <p:cNvSpPr txBox="1"/>
          <p:nvPr/>
        </p:nvSpPr>
        <p:spPr>
          <a:xfrm>
            <a:off x="7162800" y="1805174"/>
            <a:ext cx="1106393" cy="369332"/>
          </a:xfrm>
          <a:prstGeom prst="rect">
            <a:avLst/>
          </a:prstGeom>
          <a:noFill/>
        </p:spPr>
        <p:txBody>
          <a:bodyPr wrap="none" rtlCol="0">
            <a:spAutoFit/>
          </a:bodyPr>
          <a:lstStyle/>
          <a:p>
            <a:r>
              <a:rPr lang="en-US" b="1" dirty="0"/>
              <a:t>Modem 2</a:t>
            </a:r>
          </a:p>
        </p:txBody>
      </p:sp>
      <p:cxnSp>
        <p:nvCxnSpPr>
          <p:cNvPr id="11" name="Straight Connector 10">
            <a:extLst>
              <a:ext uri="{FF2B5EF4-FFF2-40B4-BE49-F238E27FC236}">
                <a16:creationId xmlns:a16="http://schemas.microsoft.com/office/drawing/2014/main" id="{5C3B3318-70C2-49A7-9DFF-CBD68DF31710}"/>
              </a:ext>
            </a:extLst>
          </p:cNvPr>
          <p:cNvCxnSpPr>
            <a:cxnSpLocks/>
          </p:cNvCxnSpPr>
          <p:nvPr/>
        </p:nvCxnSpPr>
        <p:spPr>
          <a:xfrm>
            <a:off x="2118568" y="2767100"/>
            <a:ext cx="31854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EA76B39-BB5E-4936-83D1-8ADCA82596B6}"/>
              </a:ext>
            </a:extLst>
          </p:cNvPr>
          <p:cNvCxnSpPr>
            <a:cxnSpLocks/>
          </p:cNvCxnSpPr>
          <p:nvPr/>
        </p:nvCxnSpPr>
        <p:spPr>
          <a:xfrm flipV="1">
            <a:off x="4953000" y="4459171"/>
            <a:ext cx="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8A03A5-6C83-409D-8DFB-00F303AB37AB}"/>
              </a:ext>
            </a:extLst>
          </p:cNvPr>
          <p:cNvCxnSpPr>
            <a:cxnSpLocks/>
          </p:cNvCxnSpPr>
          <p:nvPr/>
        </p:nvCxnSpPr>
        <p:spPr>
          <a:xfrm flipH="1" flipV="1">
            <a:off x="2159436" y="2459384"/>
            <a:ext cx="555574" cy="5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3EE001-1C98-4ACE-A5BA-BC32FE48E668}"/>
              </a:ext>
            </a:extLst>
          </p:cNvPr>
          <p:cNvCxnSpPr>
            <a:cxnSpLocks/>
          </p:cNvCxnSpPr>
          <p:nvPr/>
        </p:nvCxnSpPr>
        <p:spPr>
          <a:xfrm>
            <a:off x="4953000" y="4459171"/>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3B4EB19-7315-49EC-9B7C-41E3E7FE0BCC}"/>
              </a:ext>
            </a:extLst>
          </p:cNvPr>
          <p:cNvCxnSpPr>
            <a:cxnSpLocks/>
          </p:cNvCxnSpPr>
          <p:nvPr/>
        </p:nvCxnSpPr>
        <p:spPr>
          <a:xfrm flipV="1">
            <a:off x="5867400" y="4078171"/>
            <a:ext cx="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D2BD2B0-CFBB-411D-ABFE-BCB17C7252AE}"/>
              </a:ext>
            </a:extLst>
          </p:cNvPr>
          <p:cNvCxnSpPr>
            <a:cxnSpLocks/>
          </p:cNvCxnSpPr>
          <p:nvPr/>
        </p:nvCxnSpPr>
        <p:spPr>
          <a:xfrm>
            <a:off x="5303977" y="4078171"/>
            <a:ext cx="1126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A15D84-0C32-4179-8E74-49DCC6BFB7A7}"/>
              </a:ext>
            </a:extLst>
          </p:cNvPr>
          <p:cNvCxnSpPr>
            <a:cxnSpLocks/>
          </p:cNvCxnSpPr>
          <p:nvPr/>
        </p:nvCxnSpPr>
        <p:spPr>
          <a:xfrm flipV="1">
            <a:off x="6430822" y="2705099"/>
            <a:ext cx="0" cy="137307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DA4F9E-B22E-404B-97DA-E96306100BDD}"/>
              </a:ext>
            </a:extLst>
          </p:cNvPr>
          <p:cNvCxnSpPr>
            <a:cxnSpLocks/>
          </p:cNvCxnSpPr>
          <p:nvPr/>
        </p:nvCxnSpPr>
        <p:spPr>
          <a:xfrm flipV="1">
            <a:off x="5303977" y="3697171"/>
            <a:ext cx="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0B265B-10ED-403C-A61F-E2482EB95E7D}"/>
              </a:ext>
            </a:extLst>
          </p:cNvPr>
          <p:cNvCxnSpPr>
            <a:cxnSpLocks/>
          </p:cNvCxnSpPr>
          <p:nvPr/>
        </p:nvCxnSpPr>
        <p:spPr>
          <a:xfrm flipV="1">
            <a:off x="4572000" y="4459171"/>
            <a:ext cx="0" cy="381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BD299A-4197-4E4B-8378-E50FE2EFB882}"/>
              </a:ext>
            </a:extLst>
          </p:cNvPr>
          <p:cNvCxnSpPr>
            <a:cxnSpLocks/>
          </p:cNvCxnSpPr>
          <p:nvPr/>
        </p:nvCxnSpPr>
        <p:spPr>
          <a:xfrm>
            <a:off x="3657600" y="4459171"/>
            <a:ext cx="914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7C58B0-471C-4F5C-80EC-8497FB8069B4}"/>
              </a:ext>
            </a:extLst>
          </p:cNvPr>
          <p:cNvCxnSpPr>
            <a:cxnSpLocks/>
          </p:cNvCxnSpPr>
          <p:nvPr/>
        </p:nvCxnSpPr>
        <p:spPr>
          <a:xfrm flipV="1">
            <a:off x="3657600" y="4078171"/>
            <a:ext cx="0" cy="381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15E2D50-EB95-439E-A451-649CB5F42EBE}"/>
              </a:ext>
            </a:extLst>
          </p:cNvPr>
          <p:cNvCxnSpPr>
            <a:cxnSpLocks/>
          </p:cNvCxnSpPr>
          <p:nvPr/>
        </p:nvCxnSpPr>
        <p:spPr>
          <a:xfrm>
            <a:off x="3094177" y="4078171"/>
            <a:ext cx="112684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7907C8-126E-47CA-B82A-0AB5666136BA}"/>
              </a:ext>
            </a:extLst>
          </p:cNvPr>
          <p:cNvCxnSpPr>
            <a:cxnSpLocks/>
          </p:cNvCxnSpPr>
          <p:nvPr/>
        </p:nvCxnSpPr>
        <p:spPr>
          <a:xfrm flipV="1">
            <a:off x="4221023" y="3034210"/>
            <a:ext cx="14653" cy="104396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D5776CA-5813-40C7-B030-B3961EDFA15A}"/>
              </a:ext>
            </a:extLst>
          </p:cNvPr>
          <p:cNvCxnSpPr>
            <a:cxnSpLocks/>
          </p:cNvCxnSpPr>
          <p:nvPr/>
        </p:nvCxnSpPr>
        <p:spPr>
          <a:xfrm flipV="1">
            <a:off x="3094177" y="3495764"/>
            <a:ext cx="0" cy="5824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6256CBE-D939-49EE-BD31-3DBC610EA917}"/>
              </a:ext>
            </a:extLst>
          </p:cNvPr>
          <p:cNvSpPr txBox="1"/>
          <p:nvPr/>
        </p:nvSpPr>
        <p:spPr>
          <a:xfrm>
            <a:off x="5067299" y="4470838"/>
            <a:ext cx="1397653" cy="369332"/>
          </a:xfrm>
          <a:prstGeom prst="rect">
            <a:avLst/>
          </a:prstGeom>
          <a:noFill/>
        </p:spPr>
        <p:txBody>
          <a:bodyPr wrap="square" rtlCol="0">
            <a:spAutoFit/>
          </a:bodyPr>
          <a:lstStyle/>
          <a:p>
            <a:r>
              <a:rPr lang="en-US" b="1" dirty="0"/>
              <a:t>Line Out 1, 2</a:t>
            </a:r>
          </a:p>
        </p:txBody>
      </p:sp>
      <p:sp>
        <p:nvSpPr>
          <p:cNvPr id="30" name="TextBox 29">
            <a:extLst>
              <a:ext uri="{FF2B5EF4-FFF2-40B4-BE49-F238E27FC236}">
                <a16:creationId xmlns:a16="http://schemas.microsoft.com/office/drawing/2014/main" id="{399FBD6A-C3D6-44BF-900B-788EEF291AA1}"/>
              </a:ext>
            </a:extLst>
          </p:cNvPr>
          <p:cNvSpPr txBox="1"/>
          <p:nvPr/>
        </p:nvSpPr>
        <p:spPr>
          <a:xfrm>
            <a:off x="3068121" y="4485125"/>
            <a:ext cx="1213794" cy="369332"/>
          </a:xfrm>
          <a:prstGeom prst="rect">
            <a:avLst/>
          </a:prstGeom>
          <a:noFill/>
        </p:spPr>
        <p:txBody>
          <a:bodyPr wrap="none" rtlCol="0">
            <a:spAutoFit/>
          </a:bodyPr>
          <a:lstStyle/>
          <a:p>
            <a:r>
              <a:rPr lang="en-US" b="1" dirty="0"/>
              <a:t>Line In 1, 2</a:t>
            </a:r>
          </a:p>
        </p:txBody>
      </p:sp>
      <p:sp>
        <p:nvSpPr>
          <p:cNvPr id="31" name="TextBox 30">
            <a:extLst>
              <a:ext uri="{FF2B5EF4-FFF2-40B4-BE49-F238E27FC236}">
                <a16:creationId xmlns:a16="http://schemas.microsoft.com/office/drawing/2014/main" id="{19606E5C-0161-40B6-BC45-027580B7EB7B}"/>
              </a:ext>
            </a:extLst>
          </p:cNvPr>
          <p:cNvSpPr txBox="1"/>
          <p:nvPr/>
        </p:nvSpPr>
        <p:spPr>
          <a:xfrm>
            <a:off x="3041447" y="3727650"/>
            <a:ext cx="354584" cy="369332"/>
          </a:xfrm>
          <a:prstGeom prst="rect">
            <a:avLst/>
          </a:prstGeom>
          <a:noFill/>
        </p:spPr>
        <p:txBody>
          <a:bodyPr wrap="none" rtlCol="0">
            <a:spAutoFit/>
          </a:bodyPr>
          <a:lstStyle/>
          <a:p>
            <a:r>
              <a:rPr lang="en-US" b="1" dirty="0"/>
              <a:t> 1</a:t>
            </a:r>
          </a:p>
        </p:txBody>
      </p:sp>
      <p:sp>
        <p:nvSpPr>
          <p:cNvPr id="32" name="TextBox 31">
            <a:extLst>
              <a:ext uri="{FF2B5EF4-FFF2-40B4-BE49-F238E27FC236}">
                <a16:creationId xmlns:a16="http://schemas.microsoft.com/office/drawing/2014/main" id="{F873B7FC-ED94-4701-A5FD-9B3B2ACB2FCF}"/>
              </a:ext>
            </a:extLst>
          </p:cNvPr>
          <p:cNvSpPr txBox="1"/>
          <p:nvPr/>
        </p:nvSpPr>
        <p:spPr>
          <a:xfrm>
            <a:off x="5263267" y="3720505"/>
            <a:ext cx="354584" cy="369332"/>
          </a:xfrm>
          <a:prstGeom prst="rect">
            <a:avLst/>
          </a:prstGeom>
          <a:noFill/>
        </p:spPr>
        <p:txBody>
          <a:bodyPr wrap="none" rtlCol="0">
            <a:spAutoFit/>
          </a:bodyPr>
          <a:lstStyle/>
          <a:p>
            <a:r>
              <a:rPr lang="en-US" b="1" dirty="0"/>
              <a:t> 1</a:t>
            </a:r>
          </a:p>
        </p:txBody>
      </p:sp>
      <p:sp>
        <p:nvSpPr>
          <p:cNvPr id="33" name="TextBox 32">
            <a:extLst>
              <a:ext uri="{FF2B5EF4-FFF2-40B4-BE49-F238E27FC236}">
                <a16:creationId xmlns:a16="http://schemas.microsoft.com/office/drawing/2014/main" id="{627EC269-6C28-4F2C-955E-222C38557CBA}"/>
              </a:ext>
            </a:extLst>
          </p:cNvPr>
          <p:cNvSpPr txBox="1"/>
          <p:nvPr/>
        </p:nvSpPr>
        <p:spPr>
          <a:xfrm>
            <a:off x="3864775" y="3714672"/>
            <a:ext cx="354584" cy="369332"/>
          </a:xfrm>
          <a:prstGeom prst="rect">
            <a:avLst/>
          </a:prstGeom>
          <a:noFill/>
        </p:spPr>
        <p:txBody>
          <a:bodyPr wrap="none" rtlCol="0">
            <a:spAutoFit/>
          </a:bodyPr>
          <a:lstStyle/>
          <a:p>
            <a:r>
              <a:rPr lang="en-US" b="1" dirty="0"/>
              <a:t> 2</a:t>
            </a:r>
          </a:p>
        </p:txBody>
      </p:sp>
      <p:sp>
        <p:nvSpPr>
          <p:cNvPr id="34" name="TextBox 33">
            <a:extLst>
              <a:ext uri="{FF2B5EF4-FFF2-40B4-BE49-F238E27FC236}">
                <a16:creationId xmlns:a16="http://schemas.microsoft.com/office/drawing/2014/main" id="{532FF6AC-6042-4B37-84E2-626AC8BF1608}"/>
              </a:ext>
            </a:extLst>
          </p:cNvPr>
          <p:cNvSpPr txBox="1"/>
          <p:nvPr/>
        </p:nvSpPr>
        <p:spPr>
          <a:xfrm>
            <a:off x="6143623" y="3751702"/>
            <a:ext cx="354584" cy="369332"/>
          </a:xfrm>
          <a:prstGeom prst="rect">
            <a:avLst/>
          </a:prstGeom>
          <a:noFill/>
        </p:spPr>
        <p:txBody>
          <a:bodyPr wrap="none" rtlCol="0">
            <a:spAutoFit/>
          </a:bodyPr>
          <a:lstStyle/>
          <a:p>
            <a:r>
              <a:rPr lang="en-US" b="1" dirty="0"/>
              <a:t> 2</a:t>
            </a:r>
          </a:p>
        </p:txBody>
      </p:sp>
      <p:cxnSp>
        <p:nvCxnSpPr>
          <p:cNvPr id="36" name="Straight Connector 35">
            <a:extLst>
              <a:ext uri="{FF2B5EF4-FFF2-40B4-BE49-F238E27FC236}">
                <a16:creationId xmlns:a16="http://schemas.microsoft.com/office/drawing/2014/main" id="{F0B35EB9-BA06-4D96-B340-D0D926DD193A}"/>
              </a:ext>
            </a:extLst>
          </p:cNvPr>
          <p:cNvCxnSpPr>
            <a:cxnSpLocks/>
          </p:cNvCxnSpPr>
          <p:nvPr/>
        </p:nvCxnSpPr>
        <p:spPr>
          <a:xfrm>
            <a:off x="2133600" y="3048000"/>
            <a:ext cx="210207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4DD1CA-5317-49CA-B2B0-DF8F95CDE5EE}"/>
              </a:ext>
            </a:extLst>
          </p:cNvPr>
          <p:cNvCxnSpPr>
            <a:cxnSpLocks/>
          </p:cNvCxnSpPr>
          <p:nvPr/>
        </p:nvCxnSpPr>
        <p:spPr>
          <a:xfrm flipV="1">
            <a:off x="6701855" y="3005814"/>
            <a:ext cx="0" cy="4899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DA3FDF-E45D-4D35-845D-28441F8FC145}"/>
              </a:ext>
            </a:extLst>
          </p:cNvPr>
          <p:cNvCxnSpPr>
            <a:cxnSpLocks/>
          </p:cNvCxnSpPr>
          <p:nvPr/>
        </p:nvCxnSpPr>
        <p:spPr>
          <a:xfrm flipV="1">
            <a:off x="5303977" y="2767100"/>
            <a:ext cx="0" cy="95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CEBD00-24EE-4A9E-92CC-7013233C5A94}"/>
              </a:ext>
            </a:extLst>
          </p:cNvPr>
          <p:cNvCxnSpPr>
            <a:cxnSpLocks/>
          </p:cNvCxnSpPr>
          <p:nvPr/>
        </p:nvCxnSpPr>
        <p:spPr>
          <a:xfrm flipV="1">
            <a:off x="6430822" y="2695661"/>
            <a:ext cx="516969" cy="94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66DB4B-7EE9-482A-BE6A-54FDE313740D}"/>
              </a:ext>
            </a:extLst>
          </p:cNvPr>
          <p:cNvCxnSpPr>
            <a:cxnSpLocks/>
          </p:cNvCxnSpPr>
          <p:nvPr/>
        </p:nvCxnSpPr>
        <p:spPr>
          <a:xfrm>
            <a:off x="3070755" y="3495764"/>
            <a:ext cx="361855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984DA1B-1A94-43E3-B22E-6BA7D0C795C1}"/>
              </a:ext>
            </a:extLst>
          </p:cNvPr>
          <p:cNvCxnSpPr>
            <a:cxnSpLocks/>
          </p:cNvCxnSpPr>
          <p:nvPr/>
        </p:nvCxnSpPr>
        <p:spPr>
          <a:xfrm>
            <a:off x="6689306" y="3005813"/>
            <a:ext cx="30433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9D262DF-CDCD-4586-9A63-91EA89C35B85}"/>
              </a:ext>
            </a:extLst>
          </p:cNvPr>
          <p:cNvCxnSpPr>
            <a:cxnSpLocks/>
          </p:cNvCxnSpPr>
          <p:nvPr/>
        </p:nvCxnSpPr>
        <p:spPr>
          <a:xfrm flipH="1" flipV="1">
            <a:off x="6440018" y="2413979"/>
            <a:ext cx="555574" cy="5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AD99934-20C7-4DF2-BBD7-950BF1B226AB}"/>
              </a:ext>
            </a:extLst>
          </p:cNvPr>
          <p:cNvSpPr txBox="1"/>
          <p:nvPr/>
        </p:nvSpPr>
        <p:spPr>
          <a:xfrm>
            <a:off x="5410200" y="2237519"/>
            <a:ext cx="1184310" cy="369332"/>
          </a:xfrm>
          <a:prstGeom prst="rect">
            <a:avLst/>
          </a:prstGeom>
          <a:noFill/>
        </p:spPr>
        <p:txBody>
          <a:bodyPr wrap="square" rtlCol="0">
            <a:spAutoFit/>
          </a:bodyPr>
          <a:lstStyle/>
          <a:p>
            <a:r>
              <a:rPr lang="en-US" b="1" dirty="0"/>
              <a:t>Not used </a:t>
            </a:r>
          </a:p>
        </p:txBody>
      </p:sp>
      <p:sp>
        <p:nvSpPr>
          <p:cNvPr id="62" name="TextBox 61">
            <a:extLst>
              <a:ext uri="{FF2B5EF4-FFF2-40B4-BE49-F238E27FC236}">
                <a16:creationId xmlns:a16="http://schemas.microsoft.com/office/drawing/2014/main" id="{7C6EAFB8-F9D4-451C-B7E0-C97A2FE0FC08}"/>
              </a:ext>
            </a:extLst>
          </p:cNvPr>
          <p:cNvSpPr txBox="1"/>
          <p:nvPr/>
        </p:nvSpPr>
        <p:spPr>
          <a:xfrm>
            <a:off x="2714196" y="2260643"/>
            <a:ext cx="1184310" cy="369332"/>
          </a:xfrm>
          <a:prstGeom prst="rect">
            <a:avLst/>
          </a:prstGeom>
          <a:noFill/>
        </p:spPr>
        <p:txBody>
          <a:bodyPr wrap="square" rtlCol="0">
            <a:spAutoFit/>
          </a:bodyPr>
          <a:lstStyle/>
          <a:p>
            <a:r>
              <a:rPr lang="en-US" b="1" dirty="0"/>
              <a:t>Not used </a:t>
            </a:r>
          </a:p>
        </p:txBody>
      </p:sp>
      <p:sp>
        <p:nvSpPr>
          <p:cNvPr id="63" name="Oval 62">
            <a:extLst>
              <a:ext uri="{FF2B5EF4-FFF2-40B4-BE49-F238E27FC236}">
                <a16:creationId xmlns:a16="http://schemas.microsoft.com/office/drawing/2014/main" id="{87E793F3-7EA6-4774-81D2-57BBA98D5A49}"/>
              </a:ext>
            </a:extLst>
          </p:cNvPr>
          <p:cNvSpPr/>
          <p:nvPr/>
        </p:nvSpPr>
        <p:spPr>
          <a:xfrm>
            <a:off x="4382042" y="4840170"/>
            <a:ext cx="867680" cy="4572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3776C96E-36AA-4B79-B5E9-16A8B1AFD6A6}"/>
              </a:ext>
            </a:extLst>
          </p:cNvPr>
          <p:cNvCxnSpPr>
            <a:cxnSpLocks/>
          </p:cNvCxnSpPr>
          <p:nvPr/>
        </p:nvCxnSpPr>
        <p:spPr>
          <a:xfrm flipH="1" flipV="1">
            <a:off x="5126427" y="5012805"/>
            <a:ext cx="1468083" cy="2286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9CD0262-D975-41CF-95D0-3FF8EB78BF94}"/>
              </a:ext>
            </a:extLst>
          </p:cNvPr>
          <p:cNvSpPr txBox="1"/>
          <p:nvPr/>
        </p:nvSpPr>
        <p:spPr>
          <a:xfrm>
            <a:off x="6226948" y="5257800"/>
            <a:ext cx="2442145" cy="923330"/>
          </a:xfrm>
          <a:prstGeom prst="rect">
            <a:avLst/>
          </a:prstGeom>
          <a:noFill/>
        </p:spPr>
        <p:txBody>
          <a:bodyPr wrap="square" rtlCol="0">
            <a:spAutoFit/>
          </a:bodyPr>
          <a:lstStyle/>
          <a:p>
            <a:r>
              <a:rPr lang="en-US" dirty="0"/>
              <a:t>Use standard 1/8” (3.5mm) 3 conductor Stereo Plugs</a:t>
            </a:r>
          </a:p>
        </p:txBody>
      </p:sp>
      <p:sp>
        <p:nvSpPr>
          <p:cNvPr id="67" name="Oval 66">
            <a:extLst>
              <a:ext uri="{FF2B5EF4-FFF2-40B4-BE49-F238E27FC236}">
                <a16:creationId xmlns:a16="http://schemas.microsoft.com/office/drawing/2014/main" id="{E1272F1D-60FD-44D1-B4ED-3BB4D7F38E73}"/>
              </a:ext>
            </a:extLst>
          </p:cNvPr>
          <p:cNvSpPr/>
          <p:nvPr/>
        </p:nvSpPr>
        <p:spPr>
          <a:xfrm>
            <a:off x="3248156" y="3849571"/>
            <a:ext cx="867680" cy="4572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F529E0AF-7041-4DAD-947E-B97B1D75D6BA}"/>
              </a:ext>
            </a:extLst>
          </p:cNvPr>
          <p:cNvCxnSpPr>
            <a:cxnSpLocks/>
          </p:cNvCxnSpPr>
          <p:nvPr/>
        </p:nvCxnSpPr>
        <p:spPr>
          <a:xfrm flipV="1">
            <a:off x="2496064" y="4268671"/>
            <a:ext cx="752092" cy="1905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E33F69E-F2B6-4732-810B-637D264EB0D8}"/>
              </a:ext>
            </a:extLst>
          </p:cNvPr>
          <p:cNvSpPr txBox="1"/>
          <p:nvPr/>
        </p:nvSpPr>
        <p:spPr>
          <a:xfrm>
            <a:off x="213726" y="4060810"/>
            <a:ext cx="2680049" cy="923330"/>
          </a:xfrm>
          <a:prstGeom prst="rect">
            <a:avLst/>
          </a:prstGeom>
          <a:noFill/>
        </p:spPr>
        <p:txBody>
          <a:bodyPr wrap="square" rtlCol="0">
            <a:spAutoFit/>
          </a:bodyPr>
          <a:lstStyle/>
          <a:p>
            <a:r>
              <a:rPr lang="en-US" dirty="0"/>
              <a:t>Split Left and Right</a:t>
            </a:r>
          </a:p>
          <a:p>
            <a:r>
              <a:rPr lang="en-US" dirty="0"/>
              <a:t>STEREO outputs  or use</a:t>
            </a:r>
          </a:p>
          <a:p>
            <a:r>
              <a:rPr lang="en-US" dirty="0"/>
              <a:t>STEREO to MONO splitter</a:t>
            </a:r>
          </a:p>
        </p:txBody>
      </p:sp>
      <p:sp>
        <p:nvSpPr>
          <p:cNvPr id="71" name="TextBox 70">
            <a:extLst>
              <a:ext uri="{FF2B5EF4-FFF2-40B4-BE49-F238E27FC236}">
                <a16:creationId xmlns:a16="http://schemas.microsoft.com/office/drawing/2014/main" id="{ABBB3121-1BAA-467E-BC95-DA20F0FD18D7}"/>
              </a:ext>
            </a:extLst>
          </p:cNvPr>
          <p:cNvSpPr txBox="1"/>
          <p:nvPr/>
        </p:nvSpPr>
        <p:spPr>
          <a:xfrm>
            <a:off x="6961313" y="4053617"/>
            <a:ext cx="2442145" cy="646331"/>
          </a:xfrm>
          <a:prstGeom prst="rect">
            <a:avLst/>
          </a:prstGeom>
          <a:noFill/>
        </p:spPr>
        <p:txBody>
          <a:bodyPr wrap="square" rtlCol="0">
            <a:spAutoFit/>
          </a:bodyPr>
          <a:lstStyle/>
          <a:p>
            <a:r>
              <a:rPr lang="en-US" dirty="0"/>
              <a:t>Split Left and Right</a:t>
            </a:r>
          </a:p>
          <a:p>
            <a:r>
              <a:rPr lang="en-US" dirty="0"/>
              <a:t>STEREO inputs </a:t>
            </a:r>
          </a:p>
        </p:txBody>
      </p:sp>
      <p:sp>
        <p:nvSpPr>
          <p:cNvPr id="72" name="Oval 71">
            <a:extLst>
              <a:ext uri="{FF2B5EF4-FFF2-40B4-BE49-F238E27FC236}">
                <a16:creationId xmlns:a16="http://schemas.microsoft.com/office/drawing/2014/main" id="{5CF025D7-C340-4351-A9FA-EF38AF6A05C7}"/>
              </a:ext>
            </a:extLst>
          </p:cNvPr>
          <p:cNvSpPr/>
          <p:nvPr/>
        </p:nvSpPr>
        <p:spPr>
          <a:xfrm>
            <a:off x="5444811" y="3859144"/>
            <a:ext cx="867680" cy="4572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EC1318FE-18A5-4040-812E-3BC6DC771284}"/>
              </a:ext>
            </a:extLst>
          </p:cNvPr>
          <p:cNvCxnSpPr>
            <a:cxnSpLocks/>
          </p:cNvCxnSpPr>
          <p:nvPr/>
        </p:nvCxnSpPr>
        <p:spPr>
          <a:xfrm flipH="1" flipV="1">
            <a:off x="6379585" y="4320467"/>
            <a:ext cx="561883" cy="21490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A8284E53-3039-4FAD-B418-70FF27426681}"/>
              </a:ext>
            </a:extLst>
          </p:cNvPr>
          <p:cNvPicPr>
            <a:picLocks noChangeAspect="1"/>
          </p:cNvPicPr>
          <p:nvPr/>
        </p:nvPicPr>
        <p:blipFill>
          <a:blip r:embed="rId3"/>
          <a:stretch>
            <a:fillRect/>
          </a:stretch>
        </p:blipFill>
        <p:spPr>
          <a:xfrm>
            <a:off x="1553750" y="5123447"/>
            <a:ext cx="1106393" cy="708092"/>
          </a:xfrm>
          <a:prstGeom prst="rect">
            <a:avLst/>
          </a:prstGeom>
        </p:spPr>
      </p:pic>
      <p:cxnSp>
        <p:nvCxnSpPr>
          <p:cNvPr id="80" name="Straight Arrow Connector 79">
            <a:extLst>
              <a:ext uri="{FF2B5EF4-FFF2-40B4-BE49-F238E27FC236}">
                <a16:creationId xmlns:a16="http://schemas.microsoft.com/office/drawing/2014/main" id="{B6C1C053-CE75-414D-9D52-5D6D175F491A}"/>
              </a:ext>
            </a:extLst>
          </p:cNvPr>
          <p:cNvCxnSpPr>
            <a:cxnSpLocks/>
          </p:cNvCxnSpPr>
          <p:nvPr/>
        </p:nvCxnSpPr>
        <p:spPr>
          <a:xfrm flipH="1">
            <a:off x="2478207" y="4913640"/>
            <a:ext cx="35218" cy="242189"/>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15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8723-58D9-4DC5-BF65-2CEC12F76B2B}"/>
              </a:ext>
            </a:extLst>
          </p:cNvPr>
          <p:cNvSpPr>
            <a:spLocks noGrp="1"/>
          </p:cNvSpPr>
          <p:nvPr>
            <p:ph type="title"/>
          </p:nvPr>
        </p:nvSpPr>
        <p:spPr>
          <a:xfrm>
            <a:off x="493643" y="304800"/>
            <a:ext cx="8229600" cy="1143000"/>
          </a:xfrm>
        </p:spPr>
        <p:txBody>
          <a:bodyPr/>
          <a:lstStyle/>
          <a:p>
            <a:r>
              <a:rPr lang="en-US" b="1" dirty="0"/>
              <a:t>Background</a:t>
            </a:r>
          </a:p>
        </p:txBody>
      </p:sp>
      <p:sp>
        <p:nvSpPr>
          <p:cNvPr id="3" name="Content Placeholder 2">
            <a:extLst>
              <a:ext uri="{FF2B5EF4-FFF2-40B4-BE49-F238E27FC236}">
                <a16:creationId xmlns:a16="http://schemas.microsoft.com/office/drawing/2014/main" id="{1C7D3AF8-8FE3-4543-96D8-FE9B6CE74791}"/>
              </a:ext>
            </a:extLst>
          </p:cNvPr>
          <p:cNvSpPr>
            <a:spLocks noGrp="1"/>
          </p:cNvSpPr>
          <p:nvPr>
            <p:ph idx="1"/>
          </p:nvPr>
        </p:nvSpPr>
        <p:spPr>
          <a:xfrm>
            <a:off x="457200" y="1295400"/>
            <a:ext cx="8229600" cy="5410200"/>
          </a:xfrm>
        </p:spPr>
        <p:txBody>
          <a:bodyPr>
            <a:normAutofit fontScale="62500" lnSpcReduction="20000"/>
          </a:bodyPr>
          <a:lstStyle/>
          <a:p>
            <a:r>
              <a:rPr lang="en-US" dirty="0"/>
              <a:t>Audio simulators have been used extensively in the development, comparison, and enhancement of HF and VHF protocols </a:t>
            </a:r>
          </a:p>
          <a:p>
            <a:r>
              <a:rPr lang="en-US" dirty="0"/>
              <a:t>Most are based on modeling the propagation effects (noise, multipath, fade, etc.) using the Waterson model or some variation of it.</a:t>
            </a:r>
          </a:p>
          <a:p>
            <a:r>
              <a:rPr lang="en-US" dirty="0"/>
              <a:t>About 1998 Winlink purchased a fairly simple and low cost (~$700) simulator built around an Analog Devices DSP demo board. This project was designed and built by Johan </a:t>
            </a:r>
            <a:r>
              <a:rPr lang="en-US" dirty="0" err="1"/>
              <a:t>Forrer</a:t>
            </a:r>
            <a:r>
              <a:rPr lang="en-US" dirty="0"/>
              <a:t>, KC7WW an engineer at Harris. The product had some limitations (mostly due to the Analog Devices board capability) but was quite useful and modeled basic WGN (white gaussian noise) and Multi path channels (“standardized” HF channels for MPG, MPM and MPP ( multipath good, moderate and poor). The simulator was used in the development of SCAMP, WINMOR, Early ARDOP and comparison of various Pactor protocols.  </a:t>
            </a:r>
          </a:p>
          <a:p>
            <a:r>
              <a:rPr lang="en-US" dirty="0"/>
              <a:t>The simulator finally died around 2015 and the Analog Device DSP board is no longer available. </a:t>
            </a:r>
          </a:p>
          <a:p>
            <a:r>
              <a:rPr lang="en-US" dirty="0"/>
              <a:t>There are a few commercial simulators (mostly used/built by Harris, Motorola etc. for evaluation of HF and VHF protocols and modems but theses are typically $8-30K instruments  and are fairly complex to setup and operate.  </a:t>
            </a:r>
          </a:p>
        </p:txBody>
      </p:sp>
    </p:spTree>
    <p:extLst>
      <p:ext uri="{BB962C8B-B14F-4D97-AF65-F5344CB8AC3E}">
        <p14:creationId xmlns:p14="http://schemas.microsoft.com/office/powerpoint/2010/main" val="427826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429ED4-DFB9-4EEB-A630-6E432D9164A7}"/>
              </a:ext>
            </a:extLst>
          </p:cNvPr>
          <p:cNvSpPr txBox="1"/>
          <p:nvPr/>
        </p:nvSpPr>
        <p:spPr>
          <a:xfrm>
            <a:off x="690610" y="94577"/>
            <a:ext cx="8319125" cy="1508105"/>
          </a:xfrm>
          <a:prstGeom prst="rect">
            <a:avLst/>
          </a:prstGeom>
          <a:noFill/>
        </p:spPr>
        <p:txBody>
          <a:bodyPr wrap="square" rtlCol="0">
            <a:spAutoFit/>
          </a:bodyPr>
          <a:lstStyle/>
          <a:p>
            <a:r>
              <a:rPr lang="en-US" sz="3600" b="1" dirty="0"/>
              <a:t>Connecting the simulator: 2 Simulators</a:t>
            </a:r>
          </a:p>
          <a:p>
            <a:r>
              <a:rPr lang="en-US" sz="3600" b="1" dirty="0"/>
              <a:t> Full Duplex, non symmetric channels:</a:t>
            </a:r>
          </a:p>
          <a:p>
            <a:r>
              <a:rPr lang="en-US" sz="2000" b="1" dirty="0"/>
              <a:t>                        </a:t>
            </a:r>
            <a:endParaRPr lang="en-US" sz="4000" b="1" dirty="0"/>
          </a:p>
        </p:txBody>
      </p:sp>
      <p:sp>
        <p:nvSpPr>
          <p:cNvPr id="4" name="Rectangle 3">
            <a:extLst>
              <a:ext uri="{FF2B5EF4-FFF2-40B4-BE49-F238E27FC236}">
                <a16:creationId xmlns:a16="http://schemas.microsoft.com/office/drawing/2014/main" id="{ABCAE1F4-1D5F-4881-BD32-053B746E0B1D}"/>
              </a:ext>
            </a:extLst>
          </p:cNvPr>
          <p:cNvSpPr/>
          <p:nvPr/>
        </p:nvSpPr>
        <p:spPr>
          <a:xfrm>
            <a:off x="656320" y="1676400"/>
            <a:ext cx="1477280" cy="167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E9068F-D314-4900-93A5-4A47470887FD}"/>
              </a:ext>
            </a:extLst>
          </p:cNvPr>
          <p:cNvSpPr txBox="1"/>
          <p:nvPr/>
        </p:nvSpPr>
        <p:spPr>
          <a:xfrm>
            <a:off x="1066800" y="2295435"/>
            <a:ext cx="1324880" cy="1200329"/>
          </a:xfrm>
          <a:prstGeom prst="rect">
            <a:avLst/>
          </a:prstGeom>
          <a:noFill/>
        </p:spPr>
        <p:txBody>
          <a:bodyPr wrap="square" rtlCol="0">
            <a:spAutoFit/>
          </a:bodyPr>
          <a:lstStyle/>
          <a:p>
            <a:r>
              <a:rPr lang="en-US" dirty="0"/>
              <a:t>Key/PTT</a:t>
            </a:r>
          </a:p>
          <a:p>
            <a:r>
              <a:rPr lang="en-US" dirty="0"/>
              <a:t>Audio out</a:t>
            </a:r>
          </a:p>
          <a:p>
            <a:r>
              <a:rPr lang="en-US" dirty="0"/>
              <a:t>Audio In</a:t>
            </a:r>
          </a:p>
          <a:p>
            <a:endParaRPr lang="en-US" dirty="0"/>
          </a:p>
        </p:txBody>
      </p:sp>
      <p:sp>
        <p:nvSpPr>
          <p:cNvPr id="6" name="TextBox 5">
            <a:extLst>
              <a:ext uri="{FF2B5EF4-FFF2-40B4-BE49-F238E27FC236}">
                <a16:creationId xmlns:a16="http://schemas.microsoft.com/office/drawing/2014/main" id="{A4AD7266-13C7-4A37-8B66-356A0A3684DD}"/>
              </a:ext>
            </a:extLst>
          </p:cNvPr>
          <p:cNvSpPr txBox="1"/>
          <p:nvPr/>
        </p:nvSpPr>
        <p:spPr>
          <a:xfrm>
            <a:off x="838200" y="1881374"/>
            <a:ext cx="1106393" cy="369332"/>
          </a:xfrm>
          <a:prstGeom prst="rect">
            <a:avLst/>
          </a:prstGeom>
          <a:noFill/>
        </p:spPr>
        <p:txBody>
          <a:bodyPr wrap="none" rtlCol="0">
            <a:spAutoFit/>
          </a:bodyPr>
          <a:lstStyle/>
          <a:p>
            <a:r>
              <a:rPr lang="en-US" b="1" dirty="0"/>
              <a:t>Modem 1</a:t>
            </a:r>
          </a:p>
        </p:txBody>
      </p:sp>
      <p:sp>
        <p:nvSpPr>
          <p:cNvPr id="7" name="Rectangle 6">
            <a:extLst>
              <a:ext uri="{FF2B5EF4-FFF2-40B4-BE49-F238E27FC236}">
                <a16:creationId xmlns:a16="http://schemas.microsoft.com/office/drawing/2014/main" id="{59602264-2742-4130-9D59-15DD345059EF}"/>
              </a:ext>
            </a:extLst>
          </p:cNvPr>
          <p:cNvSpPr/>
          <p:nvPr/>
        </p:nvSpPr>
        <p:spPr>
          <a:xfrm>
            <a:off x="6980920" y="1600200"/>
            <a:ext cx="1477280" cy="167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F10FB7-462A-4A6F-843A-6AC0F808CA6B}"/>
              </a:ext>
            </a:extLst>
          </p:cNvPr>
          <p:cNvSpPr txBox="1"/>
          <p:nvPr/>
        </p:nvSpPr>
        <p:spPr>
          <a:xfrm>
            <a:off x="6980920" y="2214561"/>
            <a:ext cx="1324880" cy="1200329"/>
          </a:xfrm>
          <a:prstGeom prst="rect">
            <a:avLst/>
          </a:prstGeom>
          <a:noFill/>
        </p:spPr>
        <p:txBody>
          <a:bodyPr wrap="square" rtlCol="0">
            <a:spAutoFit/>
          </a:bodyPr>
          <a:lstStyle/>
          <a:p>
            <a:r>
              <a:rPr lang="en-US" dirty="0"/>
              <a:t>Key/PTT</a:t>
            </a:r>
          </a:p>
          <a:p>
            <a:r>
              <a:rPr lang="en-US" dirty="0"/>
              <a:t>Audio out</a:t>
            </a:r>
          </a:p>
          <a:p>
            <a:r>
              <a:rPr lang="en-US" dirty="0"/>
              <a:t>Audio In</a:t>
            </a:r>
          </a:p>
          <a:p>
            <a:endParaRPr lang="en-US" dirty="0"/>
          </a:p>
        </p:txBody>
      </p:sp>
      <p:sp>
        <p:nvSpPr>
          <p:cNvPr id="9" name="TextBox 8">
            <a:extLst>
              <a:ext uri="{FF2B5EF4-FFF2-40B4-BE49-F238E27FC236}">
                <a16:creationId xmlns:a16="http://schemas.microsoft.com/office/drawing/2014/main" id="{1D50C271-F05D-43B4-B469-3CDE18F2DB63}"/>
              </a:ext>
            </a:extLst>
          </p:cNvPr>
          <p:cNvSpPr txBox="1"/>
          <p:nvPr/>
        </p:nvSpPr>
        <p:spPr>
          <a:xfrm>
            <a:off x="7162800" y="1805174"/>
            <a:ext cx="1106393" cy="369332"/>
          </a:xfrm>
          <a:prstGeom prst="rect">
            <a:avLst/>
          </a:prstGeom>
          <a:noFill/>
        </p:spPr>
        <p:txBody>
          <a:bodyPr wrap="none" rtlCol="0">
            <a:spAutoFit/>
          </a:bodyPr>
          <a:lstStyle/>
          <a:p>
            <a:r>
              <a:rPr lang="en-US" b="1" dirty="0"/>
              <a:t>Modem 2</a:t>
            </a:r>
          </a:p>
        </p:txBody>
      </p:sp>
      <p:cxnSp>
        <p:nvCxnSpPr>
          <p:cNvPr id="11" name="Straight Connector 10">
            <a:extLst>
              <a:ext uri="{FF2B5EF4-FFF2-40B4-BE49-F238E27FC236}">
                <a16:creationId xmlns:a16="http://schemas.microsoft.com/office/drawing/2014/main" id="{5C3B3318-70C2-49A7-9DFF-CBD68DF31710}"/>
              </a:ext>
            </a:extLst>
          </p:cNvPr>
          <p:cNvCxnSpPr>
            <a:cxnSpLocks/>
          </p:cNvCxnSpPr>
          <p:nvPr/>
        </p:nvCxnSpPr>
        <p:spPr>
          <a:xfrm>
            <a:off x="2792996" y="3630278"/>
            <a:ext cx="346941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8A03A5-6C83-409D-8DFB-00F303AB37AB}"/>
              </a:ext>
            </a:extLst>
          </p:cNvPr>
          <p:cNvCxnSpPr>
            <a:cxnSpLocks/>
          </p:cNvCxnSpPr>
          <p:nvPr/>
        </p:nvCxnSpPr>
        <p:spPr>
          <a:xfrm flipH="1" flipV="1">
            <a:off x="2159436" y="2459384"/>
            <a:ext cx="555574" cy="5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7907C8-126E-47CA-B82A-0AB5666136BA}"/>
              </a:ext>
            </a:extLst>
          </p:cNvPr>
          <p:cNvCxnSpPr>
            <a:cxnSpLocks/>
          </p:cNvCxnSpPr>
          <p:nvPr/>
        </p:nvCxnSpPr>
        <p:spPr>
          <a:xfrm flipV="1">
            <a:off x="3394216" y="2722964"/>
            <a:ext cx="4691" cy="233742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32FF6AC-6042-4B37-84E2-626AC8BF1608}"/>
              </a:ext>
            </a:extLst>
          </p:cNvPr>
          <p:cNvSpPr txBox="1"/>
          <p:nvPr/>
        </p:nvSpPr>
        <p:spPr>
          <a:xfrm>
            <a:off x="6143623" y="3751702"/>
            <a:ext cx="237566" cy="369332"/>
          </a:xfrm>
          <a:prstGeom prst="rect">
            <a:avLst/>
          </a:prstGeom>
          <a:noFill/>
        </p:spPr>
        <p:txBody>
          <a:bodyPr wrap="none" rtlCol="0">
            <a:spAutoFit/>
          </a:bodyPr>
          <a:lstStyle/>
          <a:p>
            <a:r>
              <a:rPr lang="en-US" b="1" dirty="0"/>
              <a:t> </a:t>
            </a:r>
          </a:p>
        </p:txBody>
      </p:sp>
      <p:cxnSp>
        <p:nvCxnSpPr>
          <p:cNvPr id="36" name="Straight Connector 35">
            <a:extLst>
              <a:ext uri="{FF2B5EF4-FFF2-40B4-BE49-F238E27FC236}">
                <a16:creationId xmlns:a16="http://schemas.microsoft.com/office/drawing/2014/main" id="{F0B35EB9-BA06-4D96-B340-D0D926DD193A}"/>
              </a:ext>
            </a:extLst>
          </p:cNvPr>
          <p:cNvCxnSpPr>
            <a:cxnSpLocks/>
          </p:cNvCxnSpPr>
          <p:nvPr/>
        </p:nvCxnSpPr>
        <p:spPr>
          <a:xfrm flipV="1">
            <a:off x="3145498" y="2979361"/>
            <a:ext cx="3806750" cy="738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DA3FDF-E45D-4D35-845D-28441F8FC145}"/>
              </a:ext>
            </a:extLst>
          </p:cNvPr>
          <p:cNvCxnSpPr>
            <a:cxnSpLocks/>
          </p:cNvCxnSpPr>
          <p:nvPr/>
        </p:nvCxnSpPr>
        <p:spPr>
          <a:xfrm flipH="1" flipV="1">
            <a:off x="6239478" y="3619016"/>
            <a:ext cx="9639" cy="15087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CEBD00-24EE-4A9E-92CC-7013233C5A94}"/>
              </a:ext>
            </a:extLst>
          </p:cNvPr>
          <p:cNvCxnSpPr>
            <a:cxnSpLocks/>
          </p:cNvCxnSpPr>
          <p:nvPr/>
        </p:nvCxnSpPr>
        <p:spPr>
          <a:xfrm flipV="1">
            <a:off x="6492366" y="2695663"/>
            <a:ext cx="455425" cy="152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9D262DF-CDCD-4586-9A63-91EA89C35B85}"/>
              </a:ext>
            </a:extLst>
          </p:cNvPr>
          <p:cNvCxnSpPr>
            <a:cxnSpLocks/>
          </p:cNvCxnSpPr>
          <p:nvPr/>
        </p:nvCxnSpPr>
        <p:spPr>
          <a:xfrm flipH="1" flipV="1">
            <a:off x="6440018" y="2413979"/>
            <a:ext cx="555574" cy="5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AD99934-20C7-4DF2-BBD7-950BF1B226AB}"/>
              </a:ext>
            </a:extLst>
          </p:cNvPr>
          <p:cNvSpPr txBox="1"/>
          <p:nvPr/>
        </p:nvSpPr>
        <p:spPr>
          <a:xfrm>
            <a:off x="5410200" y="2237519"/>
            <a:ext cx="1184310" cy="369332"/>
          </a:xfrm>
          <a:prstGeom prst="rect">
            <a:avLst/>
          </a:prstGeom>
          <a:noFill/>
        </p:spPr>
        <p:txBody>
          <a:bodyPr wrap="square" rtlCol="0">
            <a:spAutoFit/>
          </a:bodyPr>
          <a:lstStyle/>
          <a:p>
            <a:r>
              <a:rPr lang="en-US" b="1" dirty="0"/>
              <a:t>Not used </a:t>
            </a:r>
          </a:p>
        </p:txBody>
      </p:sp>
      <p:sp>
        <p:nvSpPr>
          <p:cNvPr id="62" name="TextBox 61">
            <a:extLst>
              <a:ext uri="{FF2B5EF4-FFF2-40B4-BE49-F238E27FC236}">
                <a16:creationId xmlns:a16="http://schemas.microsoft.com/office/drawing/2014/main" id="{7C6EAFB8-F9D4-451C-B7E0-C97A2FE0FC08}"/>
              </a:ext>
            </a:extLst>
          </p:cNvPr>
          <p:cNvSpPr txBox="1"/>
          <p:nvPr/>
        </p:nvSpPr>
        <p:spPr>
          <a:xfrm>
            <a:off x="2714196" y="2260643"/>
            <a:ext cx="1184310" cy="369332"/>
          </a:xfrm>
          <a:prstGeom prst="rect">
            <a:avLst/>
          </a:prstGeom>
          <a:noFill/>
        </p:spPr>
        <p:txBody>
          <a:bodyPr wrap="square" rtlCol="0">
            <a:spAutoFit/>
          </a:bodyPr>
          <a:lstStyle/>
          <a:p>
            <a:r>
              <a:rPr lang="en-US" b="1" dirty="0"/>
              <a:t>Not used </a:t>
            </a:r>
          </a:p>
        </p:txBody>
      </p:sp>
      <p:cxnSp>
        <p:nvCxnSpPr>
          <p:cNvPr id="55" name="Straight Connector 54">
            <a:extLst>
              <a:ext uri="{FF2B5EF4-FFF2-40B4-BE49-F238E27FC236}">
                <a16:creationId xmlns:a16="http://schemas.microsoft.com/office/drawing/2014/main" id="{90AE9C5F-76E3-4987-95FC-57FA65B6B1F1}"/>
              </a:ext>
            </a:extLst>
          </p:cNvPr>
          <p:cNvCxnSpPr>
            <a:cxnSpLocks/>
          </p:cNvCxnSpPr>
          <p:nvPr/>
        </p:nvCxnSpPr>
        <p:spPr>
          <a:xfrm flipH="1">
            <a:off x="2106313" y="3039841"/>
            <a:ext cx="712911" cy="187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1D79368-81B6-4EE1-BD3E-7C53B732F02C}"/>
              </a:ext>
            </a:extLst>
          </p:cNvPr>
          <p:cNvCxnSpPr>
            <a:cxnSpLocks/>
          </p:cNvCxnSpPr>
          <p:nvPr/>
        </p:nvCxnSpPr>
        <p:spPr>
          <a:xfrm flipH="1" flipV="1">
            <a:off x="6503373" y="2695662"/>
            <a:ext cx="4175" cy="23590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654CD9F-5653-4782-AF5C-20B440A367C8}"/>
              </a:ext>
            </a:extLst>
          </p:cNvPr>
          <p:cNvCxnSpPr>
            <a:cxnSpLocks/>
          </p:cNvCxnSpPr>
          <p:nvPr/>
        </p:nvCxnSpPr>
        <p:spPr>
          <a:xfrm flipV="1">
            <a:off x="2804219" y="3039841"/>
            <a:ext cx="14433" cy="590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BB8CBE1-969C-4FEF-A4F6-C7DBA685D679}"/>
              </a:ext>
            </a:extLst>
          </p:cNvPr>
          <p:cNvSpPr txBox="1"/>
          <p:nvPr/>
        </p:nvSpPr>
        <p:spPr>
          <a:xfrm>
            <a:off x="1874694" y="6424113"/>
            <a:ext cx="2283152" cy="369332"/>
          </a:xfrm>
          <a:prstGeom prst="rect">
            <a:avLst/>
          </a:prstGeom>
          <a:noFill/>
        </p:spPr>
        <p:txBody>
          <a:bodyPr wrap="square" rtlCol="0">
            <a:spAutoFit/>
          </a:bodyPr>
          <a:lstStyle/>
          <a:p>
            <a:r>
              <a:rPr lang="en-US" b="1" dirty="0"/>
              <a:t>Sim #1 (modem 1 &gt;2)</a:t>
            </a:r>
          </a:p>
        </p:txBody>
      </p:sp>
      <p:cxnSp>
        <p:nvCxnSpPr>
          <p:cNvPr id="89" name="Straight Connector 88">
            <a:extLst>
              <a:ext uri="{FF2B5EF4-FFF2-40B4-BE49-F238E27FC236}">
                <a16:creationId xmlns:a16="http://schemas.microsoft.com/office/drawing/2014/main" id="{0E47D4D1-03C9-4C5D-91C0-E45036A28FEA}"/>
              </a:ext>
            </a:extLst>
          </p:cNvPr>
          <p:cNvCxnSpPr>
            <a:cxnSpLocks/>
          </p:cNvCxnSpPr>
          <p:nvPr/>
        </p:nvCxnSpPr>
        <p:spPr>
          <a:xfrm>
            <a:off x="2133600" y="2722964"/>
            <a:ext cx="126061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82D58AE-0028-4AE7-A820-B49ED9BB473C}"/>
              </a:ext>
            </a:extLst>
          </p:cNvPr>
          <p:cNvSpPr txBox="1"/>
          <p:nvPr/>
        </p:nvSpPr>
        <p:spPr>
          <a:xfrm>
            <a:off x="2002187" y="4741207"/>
            <a:ext cx="1159292" cy="369332"/>
          </a:xfrm>
          <a:prstGeom prst="rect">
            <a:avLst/>
          </a:prstGeom>
          <a:noFill/>
        </p:spPr>
        <p:txBody>
          <a:bodyPr wrap="none" rtlCol="0">
            <a:spAutoFit/>
          </a:bodyPr>
          <a:lstStyle/>
          <a:p>
            <a:r>
              <a:rPr lang="en-US" b="1" dirty="0"/>
              <a:t>Line Out 1</a:t>
            </a:r>
          </a:p>
        </p:txBody>
      </p:sp>
      <p:sp>
        <p:nvSpPr>
          <p:cNvPr id="106" name="TextBox 105">
            <a:extLst>
              <a:ext uri="{FF2B5EF4-FFF2-40B4-BE49-F238E27FC236}">
                <a16:creationId xmlns:a16="http://schemas.microsoft.com/office/drawing/2014/main" id="{845652B2-D4BA-4337-BB0B-954C3B4E30E8}"/>
              </a:ext>
            </a:extLst>
          </p:cNvPr>
          <p:cNvSpPr txBox="1"/>
          <p:nvPr/>
        </p:nvSpPr>
        <p:spPr>
          <a:xfrm>
            <a:off x="5127023" y="4692276"/>
            <a:ext cx="1212191" cy="369332"/>
          </a:xfrm>
          <a:prstGeom prst="rect">
            <a:avLst/>
          </a:prstGeom>
          <a:noFill/>
        </p:spPr>
        <p:txBody>
          <a:bodyPr wrap="none" rtlCol="0">
            <a:spAutoFit/>
          </a:bodyPr>
          <a:lstStyle/>
          <a:p>
            <a:r>
              <a:rPr lang="en-US" b="1" dirty="0"/>
              <a:t>Line Out 1 </a:t>
            </a:r>
          </a:p>
        </p:txBody>
      </p:sp>
      <p:sp>
        <p:nvSpPr>
          <p:cNvPr id="108" name="TextBox 107">
            <a:extLst>
              <a:ext uri="{FF2B5EF4-FFF2-40B4-BE49-F238E27FC236}">
                <a16:creationId xmlns:a16="http://schemas.microsoft.com/office/drawing/2014/main" id="{18FFCD61-5BC4-428C-BA00-55A4E5DC837A}"/>
              </a:ext>
            </a:extLst>
          </p:cNvPr>
          <p:cNvSpPr txBox="1"/>
          <p:nvPr/>
        </p:nvSpPr>
        <p:spPr>
          <a:xfrm>
            <a:off x="3458023" y="4717284"/>
            <a:ext cx="984565" cy="369332"/>
          </a:xfrm>
          <a:prstGeom prst="rect">
            <a:avLst/>
          </a:prstGeom>
          <a:noFill/>
        </p:spPr>
        <p:txBody>
          <a:bodyPr wrap="none" rtlCol="0">
            <a:spAutoFit/>
          </a:bodyPr>
          <a:lstStyle/>
          <a:p>
            <a:r>
              <a:rPr lang="en-US" b="1" dirty="0"/>
              <a:t>Line In 1</a:t>
            </a:r>
          </a:p>
        </p:txBody>
      </p:sp>
      <p:sp>
        <p:nvSpPr>
          <p:cNvPr id="109" name="Left Brace 108">
            <a:extLst>
              <a:ext uri="{FF2B5EF4-FFF2-40B4-BE49-F238E27FC236}">
                <a16:creationId xmlns:a16="http://schemas.microsoft.com/office/drawing/2014/main" id="{A817EB25-FB1D-4558-861E-E71734F4DBB2}"/>
              </a:ext>
            </a:extLst>
          </p:cNvPr>
          <p:cNvSpPr/>
          <p:nvPr/>
        </p:nvSpPr>
        <p:spPr>
          <a:xfrm rot="16200000">
            <a:off x="1286448" y="2985076"/>
            <a:ext cx="369333" cy="1376643"/>
          </a:xfrm>
          <a:prstGeom prst="leftBrace">
            <a:avLst>
              <a:gd name="adj1" fmla="val 34655"/>
              <a:gd name="adj2" fmla="val 5119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Left Brace 109">
            <a:extLst>
              <a:ext uri="{FF2B5EF4-FFF2-40B4-BE49-F238E27FC236}">
                <a16:creationId xmlns:a16="http://schemas.microsoft.com/office/drawing/2014/main" id="{781D1ED7-A59F-4180-B530-4BB72A6D29A5}"/>
              </a:ext>
            </a:extLst>
          </p:cNvPr>
          <p:cNvSpPr/>
          <p:nvPr/>
        </p:nvSpPr>
        <p:spPr>
          <a:xfrm rot="16200000">
            <a:off x="7621342" y="2923116"/>
            <a:ext cx="369333" cy="1376643"/>
          </a:xfrm>
          <a:prstGeom prst="leftBrace">
            <a:avLst>
              <a:gd name="adj1" fmla="val 34655"/>
              <a:gd name="adj2" fmla="val 5119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DBBD1B90-F510-4C4A-8253-B605D0CCF26C}"/>
              </a:ext>
            </a:extLst>
          </p:cNvPr>
          <p:cNvCxnSpPr>
            <a:cxnSpLocks/>
          </p:cNvCxnSpPr>
          <p:nvPr/>
        </p:nvCxnSpPr>
        <p:spPr>
          <a:xfrm flipV="1">
            <a:off x="3145498" y="2986745"/>
            <a:ext cx="0" cy="206801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1613C60-4B06-4A62-892F-4D41BF9FA7B3}"/>
              </a:ext>
            </a:extLst>
          </p:cNvPr>
          <p:cNvSpPr txBox="1"/>
          <p:nvPr/>
        </p:nvSpPr>
        <p:spPr>
          <a:xfrm>
            <a:off x="6494259" y="4701742"/>
            <a:ext cx="979755" cy="369332"/>
          </a:xfrm>
          <a:prstGeom prst="rect">
            <a:avLst/>
          </a:prstGeom>
          <a:noFill/>
        </p:spPr>
        <p:txBody>
          <a:bodyPr wrap="none" rtlCol="0">
            <a:spAutoFit/>
          </a:bodyPr>
          <a:lstStyle/>
          <a:p>
            <a:r>
              <a:rPr lang="en-US" b="1" dirty="0"/>
              <a:t>Line in 1</a:t>
            </a:r>
          </a:p>
        </p:txBody>
      </p:sp>
      <p:sp>
        <p:nvSpPr>
          <p:cNvPr id="134" name="TextBox 133">
            <a:extLst>
              <a:ext uri="{FF2B5EF4-FFF2-40B4-BE49-F238E27FC236}">
                <a16:creationId xmlns:a16="http://schemas.microsoft.com/office/drawing/2014/main" id="{96096F6D-AD16-4920-A73F-07E103D55F82}"/>
              </a:ext>
            </a:extLst>
          </p:cNvPr>
          <p:cNvSpPr txBox="1"/>
          <p:nvPr/>
        </p:nvSpPr>
        <p:spPr>
          <a:xfrm>
            <a:off x="5239613" y="6387723"/>
            <a:ext cx="2283152" cy="369332"/>
          </a:xfrm>
          <a:prstGeom prst="rect">
            <a:avLst/>
          </a:prstGeom>
          <a:noFill/>
        </p:spPr>
        <p:txBody>
          <a:bodyPr wrap="square" rtlCol="0">
            <a:spAutoFit/>
          </a:bodyPr>
          <a:lstStyle/>
          <a:p>
            <a:r>
              <a:rPr lang="en-US" b="1" dirty="0"/>
              <a:t>Sim #2 (modem 2 &gt;1)</a:t>
            </a:r>
          </a:p>
        </p:txBody>
      </p:sp>
      <p:sp>
        <p:nvSpPr>
          <p:cNvPr id="135" name="TextBox 134">
            <a:extLst>
              <a:ext uri="{FF2B5EF4-FFF2-40B4-BE49-F238E27FC236}">
                <a16:creationId xmlns:a16="http://schemas.microsoft.com/office/drawing/2014/main" id="{8A3E30DA-0CF0-4ED4-BE29-6FE3CEDD14C1}"/>
              </a:ext>
            </a:extLst>
          </p:cNvPr>
          <p:cNvSpPr txBox="1"/>
          <p:nvPr/>
        </p:nvSpPr>
        <p:spPr>
          <a:xfrm>
            <a:off x="464023" y="3829871"/>
            <a:ext cx="2161361" cy="646331"/>
          </a:xfrm>
          <a:prstGeom prst="rect">
            <a:avLst/>
          </a:prstGeom>
          <a:noFill/>
        </p:spPr>
        <p:txBody>
          <a:bodyPr wrap="none" rtlCol="0">
            <a:spAutoFit/>
          </a:bodyPr>
          <a:lstStyle/>
          <a:p>
            <a:r>
              <a:rPr lang="en-US" dirty="0"/>
              <a:t>Set</a:t>
            </a:r>
            <a:r>
              <a:rPr lang="en-US" b="1" dirty="0"/>
              <a:t> </a:t>
            </a:r>
            <a:r>
              <a:rPr lang="en-US" dirty="0"/>
              <a:t>unused channel</a:t>
            </a:r>
          </a:p>
          <a:p>
            <a:r>
              <a:rPr lang="en-US" dirty="0"/>
              <a:t>In and Out gains to 0</a:t>
            </a:r>
          </a:p>
        </p:txBody>
      </p:sp>
      <p:sp>
        <p:nvSpPr>
          <p:cNvPr id="136" name="TextBox 135">
            <a:extLst>
              <a:ext uri="{FF2B5EF4-FFF2-40B4-BE49-F238E27FC236}">
                <a16:creationId xmlns:a16="http://schemas.microsoft.com/office/drawing/2014/main" id="{B3FF596F-5A9D-4504-A843-969FA2090DEA}"/>
              </a:ext>
            </a:extLst>
          </p:cNvPr>
          <p:cNvSpPr txBox="1"/>
          <p:nvPr/>
        </p:nvSpPr>
        <p:spPr>
          <a:xfrm>
            <a:off x="6848374" y="3796104"/>
            <a:ext cx="2161361" cy="646331"/>
          </a:xfrm>
          <a:prstGeom prst="rect">
            <a:avLst/>
          </a:prstGeom>
          <a:noFill/>
        </p:spPr>
        <p:txBody>
          <a:bodyPr wrap="none" rtlCol="0">
            <a:spAutoFit/>
          </a:bodyPr>
          <a:lstStyle/>
          <a:p>
            <a:r>
              <a:rPr lang="en-US" dirty="0"/>
              <a:t>Set</a:t>
            </a:r>
            <a:r>
              <a:rPr lang="en-US" b="1" dirty="0"/>
              <a:t> </a:t>
            </a:r>
            <a:r>
              <a:rPr lang="en-US" dirty="0"/>
              <a:t>unused channel</a:t>
            </a:r>
          </a:p>
          <a:p>
            <a:r>
              <a:rPr lang="en-US" dirty="0"/>
              <a:t>In and Out gains to 0</a:t>
            </a:r>
          </a:p>
        </p:txBody>
      </p:sp>
      <p:sp>
        <p:nvSpPr>
          <p:cNvPr id="137" name="TextBox 136">
            <a:extLst>
              <a:ext uri="{FF2B5EF4-FFF2-40B4-BE49-F238E27FC236}">
                <a16:creationId xmlns:a16="http://schemas.microsoft.com/office/drawing/2014/main" id="{D6AAA51C-AAE0-432E-A40E-59A0ED51FB1B}"/>
              </a:ext>
            </a:extLst>
          </p:cNvPr>
          <p:cNvSpPr txBox="1"/>
          <p:nvPr/>
        </p:nvSpPr>
        <p:spPr>
          <a:xfrm>
            <a:off x="224536" y="5300711"/>
            <a:ext cx="2417072" cy="923330"/>
          </a:xfrm>
          <a:prstGeom prst="rect">
            <a:avLst/>
          </a:prstGeom>
          <a:noFill/>
        </p:spPr>
        <p:txBody>
          <a:bodyPr wrap="square" rtlCol="0">
            <a:spAutoFit/>
          </a:bodyPr>
          <a:lstStyle/>
          <a:p>
            <a:r>
              <a:rPr lang="en-US" i="1" dirty="0"/>
              <a:t>Simulator Channel </a:t>
            </a:r>
          </a:p>
          <a:p>
            <a:r>
              <a:rPr lang="en-US" i="1" dirty="0"/>
              <a:t>Setups may be</a:t>
            </a:r>
          </a:p>
          <a:p>
            <a:r>
              <a:rPr lang="en-US" i="1" dirty="0"/>
              <a:t>different</a:t>
            </a:r>
          </a:p>
        </p:txBody>
      </p:sp>
      <p:pic>
        <p:nvPicPr>
          <p:cNvPr id="10" name="Picture 9">
            <a:extLst>
              <a:ext uri="{FF2B5EF4-FFF2-40B4-BE49-F238E27FC236}">
                <a16:creationId xmlns:a16="http://schemas.microsoft.com/office/drawing/2014/main" id="{025C70B6-5EA4-4E82-B440-7FFC222A8B03}"/>
              </a:ext>
            </a:extLst>
          </p:cNvPr>
          <p:cNvPicPr>
            <a:picLocks noChangeAspect="1"/>
          </p:cNvPicPr>
          <p:nvPr/>
        </p:nvPicPr>
        <p:blipFill>
          <a:blip r:embed="rId2"/>
          <a:stretch>
            <a:fillRect/>
          </a:stretch>
        </p:blipFill>
        <p:spPr>
          <a:xfrm>
            <a:off x="2690815" y="5172474"/>
            <a:ext cx="1399715" cy="1048993"/>
          </a:xfrm>
          <a:prstGeom prst="rect">
            <a:avLst/>
          </a:prstGeom>
        </p:spPr>
      </p:pic>
      <p:pic>
        <p:nvPicPr>
          <p:cNvPr id="38" name="Picture 37">
            <a:extLst>
              <a:ext uri="{FF2B5EF4-FFF2-40B4-BE49-F238E27FC236}">
                <a16:creationId xmlns:a16="http://schemas.microsoft.com/office/drawing/2014/main" id="{4593A907-F76D-4C3D-AA77-55500301AD21}"/>
              </a:ext>
            </a:extLst>
          </p:cNvPr>
          <p:cNvPicPr>
            <a:picLocks noChangeAspect="1"/>
          </p:cNvPicPr>
          <p:nvPr/>
        </p:nvPicPr>
        <p:blipFill>
          <a:blip r:embed="rId2"/>
          <a:stretch>
            <a:fillRect/>
          </a:stretch>
        </p:blipFill>
        <p:spPr>
          <a:xfrm>
            <a:off x="5740160" y="5139068"/>
            <a:ext cx="1399715" cy="1048993"/>
          </a:xfrm>
          <a:prstGeom prst="rect">
            <a:avLst/>
          </a:prstGeom>
        </p:spPr>
      </p:pic>
    </p:spTree>
    <p:extLst>
      <p:ext uri="{BB962C8B-B14F-4D97-AF65-F5344CB8AC3E}">
        <p14:creationId xmlns:p14="http://schemas.microsoft.com/office/powerpoint/2010/main" val="3698097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EE6150-48EC-4F7A-BB55-36A6B952AC53}"/>
              </a:ext>
            </a:extLst>
          </p:cNvPr>
          <p:cNvPicPr>
            <a:picLocks noChangeAspect="1"/>
          </p:cNvPicPr>
          <p:nvPr/>
        </p:nvPicPr>
        <p:blipFill>
          <a:blip r:embed="rId2"/>
          <a:stretch>
            <a:fillRect/>
          </a:stretch>
        </p:blipFill>
        <p:spPr>
          <a:xfrm>
            <a:off x="1181100" y="1321372"/>
            <a:ext cx="6781800" cy="4701880"/>
          </a:xfrm>
          <a:prstGeom prst="rect">
            <a:avLst/>
          </a:prstGeom>
        </p:spPr>
      </p:pic>
      <p:sp>
        <p:nvSpPr>
          <p:cNvPr id="3" name="TextBox 2">
            <a:extLst>
              <a:ext uri="{FF2B5EF4-FFF2-40B4-BE49-F238E27FC236}">
                <a16:creationId xmlns:a16="http://schemas.microsoft.com/office/drawing/2014/main" id="{676F6D81-6A63-426F-A601-F15EDA4157D8}"/>
              </a:ext>
            </a:extLst>
          </p:cNvPr>
          <p:cNvSpPr txBox="1"/>
          <p:nvPr/>
        </p:nvSpPr>
        <p:spPr>
          <a:xfrm>
            <a:off x="656320" y="121043"/>
            <a:ext cx="8319125" cy="1200329"/>
          </a:xfrm>
          <a:prstGeom prst="rect">
            <a:avLst/>
          </a:prstGeom>
          <a:noFill/>
        </p:spPr>
        <p:txBody>
          <a:bodyPr wrap="square" rtlCol="0">
            <a:spAutoFit/>
          </a:bodyPr>
          <a:lstStyle/>
          <a:p>
            <a:r>
              <a:rPr lang="en-US" sz="3600" b="1" dirty="0"/>
              <a:t>Example HF Use: 3 HF sound-card protocols, WGN -10 to +40 dB S:N</a:t>
            </a:r>
            <a:endParaRPr lang="en-US" sz="4000" b="1" dirty="0"/>
          </a:p>
        </p:txBody>
      </p:sp>
      <p:sp>
        <p:nvSpPr>
          <p:cNvPr id="4" name="TextBox 3">
            <a:extLst>
              <a:ext uri="{FF2B5EF4-FFF2-40B4-BE49-F238E27FC236}">
                <a16:creationId xmlns:a16="http://schemas.microsoft.com/office/drawing/2014/main" id="{B2384005-0692-485F-89AD-D15E254A37AF}"/>
              </a:ext>
            </a:extLst>
          </p:cNvPr>
          <p:cNvSpPr txBox="1"/>
          <p:nvPr/>
        </p:nvSpPr>
        <p:spPr>
          <a:xfrm>
            <a:off x="2133600" y="6172200"/>
            <a:ext cx="5534400" cy="461665"/>
          </a:xfrm>
          <a:prstGeom prst="rect">
            <a:avLst/>
          </a:prstGeom>
          <a:noFill/>
        </p:spPr>
        <p:txBody>
          <a:bodyPr wrap="none" rtlCol="0">
            <a:spAutoFit/>
          </a:bodyPr>
          <a:lstStyle/>
          <a:p>
            <a:r>
              <a:rPr lang="en-US" sz="2400" b="1" dirty="0"/>
              <a:t>Tests performed by Tom Whiteside N5TW </a:t>
            </a:r>
          </a:p>
        </p:txBody>
      </p:sp>
    </p:spTree>
    <p:extLst>
      <p:ext uri="{BB962C8B-B14F-4D97-AF65-F5344CB8AC3E}">
        <p14:creationId xmlns:p14="http://schemas.microsoft.com/office/powerpoint/2010/main" val="3860554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72F89C-08D0-43A3-92B2-0C3BFF971B52}"/>
              </a:ext>
            </a:extLst>
          </p:cNvPr>
          <p:cNvSpPr txBox="1"/>
          <p:nvPr/>
        </p:nvSpPr>
        <p:spPr>
          <a:xfrm>
            <a:off x="656320" y="121043"/>
            <a:ext cx="8319125" cy="1200329"/>
          </a:xfrm>
          <a:prstGeom prst="rect">
            <a:avLst/>
          </a:prstGeom>
          <a:noFill/>
        </p:spPr>
        <p:txBody>
          <a:bodyPr wrap="square" rtlCol="0">
            <a:spAutoFit/>
          </a:bodyPr>
          <a:lstStyle/>
          <a:p>
            <a:r>
              <a:rPr lang="en-US" sz="3600" b="1" dirty="0"/>
              <a:t>Example VHF FM Use: 4 VHF sound-card protocols, WGN -3 to +40 dB S:N</a:t>
            </a:r>
            <a:endParaRPr lang="en-US" sz="4000" b="1" dirty="0"/>
          </a:p>
        </p:txBody>
      </p:sp>
      <p:pic>
        <p:nvPicPr>
          <p:cNvPr id="3" name="Picture 2">
            <a:extLst>
              <a:ext uri="{FF2B5EF4-FFF2-40B4-BE49-F238E27FC236}">
                <a16:creationId xmlns:a16="http://schemas.microsoft.com/office/drawing/2014/main" id="{12126ABE-D48C-4EF1-A822-55DD87A63B2E}"/>
              </a:ext>
            </a:extLst>
          </p:cNvPr>
          <p:cNvPicPr>
            <a:picLocks noChangeAspect="1"/>
          </p:cNvPicPr>
          <p:nvPr/>
        </p:nvPicPr>
        <p:blipFill>
          <a:blip r:embed="rId2"/>
          <a:stretch>
            <a:fillRect/>
          </a:stretch>
        </p:blipFill>
        <p:spPr>
          <a:xfrm>
            <a:off x="914400" y="1264518"/>
            <a:ext cx="7147761" cy="4667704"/>
          </a:xfrm>
          <a:prstGeom prst="rect">
            <a:avLst/>
          </a:prstGeom>
        </p:spPr>
      </p:pic>
      <p:sp>
        <p:nvSpPr>
          <p:cNvPr id="4" name="TextBox 3">
            <a:extLst>
              <a:ext uri="{FF2B5EF4-FFF2-40B4-BE49-F238E27FC236}">
                <a16:creationId xmlns:a16="http://schemas.microsoft.com/office/drawing/2014/main" id="{17ACEB07-5D60-4BAF-B8F1-B1D241300635}"/>
              </a:ext>
            </a:extLst>
          </p:cNvPr>
          <p:cNvSpPr txBox="1"/>
          <p:nvPr/>
        </p:nvSpPr>
        <p:spPr>
          <a:xfrm>
            <a:off x="1981200" y="6096000"/>
            <a:ext cx="5534400" cy="461665"/>
          </a:xfrm>
          <a:prstGeom prst="rect">
            <a:avLst/>
          </a:prstGeom>
          <a:noFill/>
        </p:spPr>
        <p:txBody>
          <a:bodyPr wrap="none" rtlCol="0">
            <a:spAutoFit/>
          </a:bodyPr>
          <a:lstStyle/>
          <a:p>
            <a:r>
              <a:rPr lang="en-US" sz="2400" b="1" dirty="0"/>
              <a:t>Tests performed by Tom Whiteside N5TW </a:t>
            </a:r>
          </a:p>
        </p:txBody>
      </p:sp>
    </p:spTree>
    <p:extLst>
      <p:ext uri="{BB962C8B-B14F-4D97-AF65-F5344CB8AC3E}">
        <p14:creationId xmlns:p14="http://schemas.microsoft.com/office/powerpoint/2010/main" val="857927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385F07-BABC-41B2-941B-225E1CB2E8E8}"/>
              </a:ext>
            </a:extLst>
          </p:cNvPr>
          <p:cNvSpPr txBox="1"/>
          <p:nvPr/>
        </p:nvSpPr>
        <p:spPr>
          <a:xfrm>
            <a:off x="914400" y="77134"/>
            <a:ext cx="7732306" cy="1569660"/>
          </a:xfrm>
          <a:prstGeom prst="rect">
            <a:avLst/>
          </a:prstGeom>
          <a:noFill/>
        </p:spPr>
        <p:txBody>
          <a:bodyPr wrap="square" rtlCol="0">
            <a:spAutoFit/>
          </a:bodyPr>
          <a:lstStyle/>
          <a:p>
            <a:r>
              <a:rPr lang="en-US" sz="3600" b="1" dirty="0"/>
              <a:t>Example VHF FM Use: VARA FM (3.06) </a:t>
            </a:r>
          </a:p>
          <a:p>
            <a:r>
              <a:rPr lang="en-US" sz="3600" b="1" dirty="0"/>
              <a:t>WGN   30 dB S:N with deep flat fading </a:t>
            </a:r>
          </a:p>
          <a:p>
            <a:r>
              <a:rPr lang="en-US" sz="2400" b="1" dirty="0"/>
              <a:t>                               (.1, 1, 3 Hz fade rates)  </a:t>
            </a:r>
          </a:p>
        </p:txBody>
      </p:sp>
      <p:pic>
        <p:nvPicPr>
          <p:cNvPr id="3" name="Picture 2">
            <a:extLst>
              <a:ext uri="{FF2B5EF4-FFF2-40B4-BE49-F238E27FC236}">
                <a16:creationId xmlns:a16="http://schemas.microsoft.com/office/drawing/2014/main" id="{F7810CB4-48AA-4C59-9AD3-5939F0F524E9}"/>
              </a:ext>
            </a:extLst>
          </p:cNvPr>
          <p:cNvPicPr>
            <a:picLocks noChangeAspect="1"/>
          </p:cNvPicPr>
          <p:nvPr/>
        </p:nvPicPr>
        <p:blipFill>
          <a:blip r:embed="rId2"/>
          <a:stretch>
            <a:fillRect/>
          </a:stretch>
        </p:blipFill>
        <p:spPr>
          <a:xfrm>
            <a:off x="1066800" y="1752600"/>
            <a:ext cx="6828584" cy="4373595"/>
          </a:xfrm>
          <a:prstGeom prst="rect">
            <a:avLst/>
          </a:prstGeom>
        </p:spPr>
      </p:pic>
      <p:sp>
        <p:nvSpPr>
          <p:cNvPr id="4" name="TextBox 3">
            <a:extLst>
              <a:ext uri="{FF2B5EF4-FFF2-40B4-BE49-F238E27FC236}">
                <a16:creationId xmlns:a16="http://schemas.microsoft.com/office/drawing/2014/main" id="{2EA007B6-767F-494D-867A-0E4EF99D28B0}"/>
              </a:ext>
            </a:extLst>
          </p:cNvPr>
          <p:cNvSpPr txBox="1"/>
          <p:nvPr/>
        </p:nvSpPr>
        <p:spPr>
          <a:xfrm>
            <a:off x="2286000" y="6337808"/>
            <a:ext cx="5534400" cy="461665"/>
          </a:xfrm>
          <a:prstGeom prst="rect">
            <a:avLst/>
          </a:prstGeom>
          <a:noFill/>
        </p:spPr>
        <p:txBody>
          <a:bodyPr wrap="none" rtlCol="0">
            <a:spAutoFit/>
          </a:bodyPr>
          <a:lstStyle/>
          <a:p>
            <a:r>
              <a:rPr lang="en-US" sz="2400" b="1" dirty="0"/>
              <a:t>Tests performed by Tom Whiteside N5TW </a:t>
            </a:r>
          </a:p>
        </p:txBody>
      </p:sp>
    </p:spTree>
    <p:extLst>
      <p:ext uri="{BB962C8B-B14F-4D97-AF65-F5344CB8AC3E}">
        <p14:creationId xmlns:p14="http://schemas.microsoft.com/office/powerpoint/2010/main" val="324357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E6A0F9-299C-4C7D-A862-F15BCAAACA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193" y="967408"/>
            <a:ext cx="2176342" cy="1559052"/>
          </a:xfrm>
          <a:prstGeom prst="rect">
            <a:avLst/>
          </a:prstGeom>
        </p:spPr>
      </p:pic>
      <p:pic>
        <p:nvPicPr>
          <p:cNvPr id="5" name="Picture 4">
            <a:extLst>
              <a:ext uri="{FF2B5EF4-FFF2-40B4-BE49-F238E27FC236}">
                <a16:creationId xmlns:a16="http://schemas.microsoft.com/office/drawing/2014/main" id="{9D5179F1-9C1E-424F-9D71-52FAA84EA2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4310" y="940903"/>
            <a:ext cx="2286000" cy="1614357"/>
          </a:xfrm>
          <a:prstGeom prst="rect">
            <a:avLst/>
          </a:prstGeom>
        </p:spPr>
      </p:pic>
      <p:pic>
        <p:nvPicPr>
          <p:cNvPr id="9" name="Picture 8">
            <a:extLst>
              <a:ext uri="{FF2B5EF4-FFF2-40B4-BE49-F238E27FC236}">
                <a16:creationId xmlns:a16="http://schemas.microsoft.com/office/drawing/2014/main" id="{FB2F41F5-5693-47E8-B40C-DB01890D00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193" y="4024431"/>
            <a:ext cx="2267801" cy="1750288"/>
          </a:xfrm>
          <a:prstGeom prst="rect">
            <a:avLst/>
          </a:prstGeom>
        </p:spPr>
      </p:pic>
      <p:pic>
        <p:nvPicPr>
          <p:cNvPr id="11" name="Picture 10">
            <a:extLst>
              <a:ext uri="{FF2B5EF4-FFF2-40B4-BE49-F238E27FC236}">
                <a16:creationId xmlns:a16="http://schemas.microsoft.com/office/drawing/2014/main" id="{EDC9474B-90CA-47E1-A181-3AE3AB23DF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6876" y="4009628"/>
            <a:ext cx="2386808" cy="1721855"/>
          </a:xfrm>
          <a:prstGeom prst="rect">
            <a:avLst/>
          </a:prstGeom>
        </p:spPr>
      </p:pic>
      <p:pic>
        <p:nvPicPr>
          <p:cNvPr id="13" name="Picture 12">
            <a:extLst>
              <a:ext uri="{FF2B5EF4-FFF2-40B4-BE49-F238E27FC236}">
                <a16:creationId xmlns:a16="http://schemas.microsoft.com/office/drawing/2014/main" id="{A9EF4C72-0230-442F-B22B-EBE8683E0E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12565" y="4009628"/>
            <a:ext cx="2386808" cy="1687764"/>
          </a:xfrm>
          <a:prstGeom prst="rect">
            <a:avLst/>
          </a:prstGeom>
        </p:spPr>
      </p:pic>
      <p:pic>
        <p:nvPicPr>
          <p:cNvPr id="15" name="Picture 14">
            <a:extLst>
              <a:ext uri="{FF2B5EF4-FFF2-40B4-BE49-F238E27FC236}">
                <a16:creationId xmlns:a16="http://schemas.microsoft.com/office/drawing/2014/main" id="{5A32C1CE-D5DA-4729-896C-2AD56CFA5C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18086" y="943474"/>
            <a:ext cx="2176471" cy="1606919"/>
          </a:xfrm>
          <a:prstGeom prst="rect">
            <a:avLst/>
          </a:prstGeom>
        </p:spPr>
      </p:pic>
      <p:sp>
        <p:nvSpPr>
          <p:cNvPr id="16" name="TextBox 15">
            <a:extLst>
              <a:ext uri="{FF2B5EF4-FFF2-40B4-BE49-F238E27FC236}">
                <a16:creationId xmlns:a16="http://schemas.microsoft.com/office/drawing/2014/main" id="{4F4CC85B-B011-4329-91E9-09267D671FD0}"/>
              </a:ext>
            </a:extLst>
          </p:cNvPr>
          <p:cNvSpPr txBox="1"/>
          <p:nvPr/>
        </p:nvSpPr>
        <p:spPr>
          <a:xfrm>
            <a:off x="2512013" y="49246"/>
            <a:ext cx="4119974" cy="523220"/>
          </a:xfrm>
          <a:prstGeom prst="rect">
            <a:avLst/>
          </a:prstGeom>
          <a:noFill/>
        </p:spPr>
        <p:txBody>
          <a:bodyPr wrap="none" rtlCol="0">
            <a:spAutoFit/>
          </a:bodyPr>
          <a:lstStyle/>
          <a:p>
            <a:r>
              <a:rPr lang="en-US" sz="2800" b="1" dirty="0"/>
              <a:t>Example TFT Screen Shots</a:t>
            </a:r>
          </a:p>
        </p:txBody>
      </p:sp>
      <p:sp>
        <p:nvSpPr>
          <p:cNvPr id="17" name="TextBox 16">
            <a:extLst>
              <a:ext uri="{FF2B5EF4-FFF2-40B4-BE49-F238E27FC236}">
                <a16:creationId xmlns:a16="http://schemas.microsoft.com/office/drawing/2014/main" id="{5F8740EC-8B0B-4AA2-9659-5A9192A63AF6}"/>
              </a:ext>
            </a:extLst>
          </p:cNvPr>
          <p:cNvSpPr txBox="1"/>
          <p:nvPr/>
        </p:nvSpPr>
        <p:spPr>
          <a:xfrm>
            <a:off x="976052" y="2629014"/>
            <a:ext cx="1757725" cy="1015663"/>
          </a:xfrm>
          <a:prstGeom prst="rect">
            <a:avLst/>
          </a:prstGeom>
          <a:noFill/>
        </p:spPr>
        <p:txBody>
          <a:bodyPr wrap="none" rtlCol="0">
            <a:spAutoFit/>
          </a:bodyPr>
          <a:lstStyle/>
          <a:p>
            <a:r>
              <a:rPr lang="en-US" sz="1600" b="1" dirty="0"/>
              <a:t>Mode/Parameter</a:t>
            </a:r>
          </a:p>
          <a:p>
            <a:r>
              <a:rPr lang="en-US" sz="1600" b="1" dirty="0"/>
              <a:t>  Setup example</a:t>
            </a:r>
          </a:p>
          <a:p>
            <a:r>
              <a:rPr lang="en-US" sz="1400" b="1" dirty="0"/>
              <a:t>(similar for all modes</a:t>
            </a:r>
          </a:p>
          <a:p>
            <a:r>
              <a:rPr lang="en-US" sz="1400" b="1" dirty="0"/>
              <a:t>and parameters) </a:t>
            </a:r>
          </a:p>
        </p:txBody>
      </p:sp>
      <p:sp>
        <p:nvSpPr>
          <p:cNvPr id="18" name="TextBox 17">
            <a:extLst>
              <a:ext uri="{FF2B5EF4-FFF2-40B4-BE49-F238E27FC236}">
                <a16:creationId xmlns:a16="http://schemas.microsoft.com/office/drawing/2014/main" id="{C48E58AC-F12F-445B-98EC-B8C8363D62BC}"/>
              </a:ext>
            </a:extLst>
          </p:cNvPr>
          <p:cNvSpPr txBox="1"/>
          <p:nvPr/>
        </p:nvSpPr>
        <p:spPr>
          <a:xfrm>
            <a:off x="3519823" y="2622525"/>
            <a:ext cx="2474973" cy="584775"/>
          </a:xfrm>
          <a:prstGeom prst="rect">
            <a:avLst/>
          </a:prstGeom>
          <a:noFill/>
        </p:spPr>
        <p:txBody>
          <a:bodyPr wrap="none" rtlCol="0">
            <a:spAutoFit/>
          </a:bodyPr>
          <a:lstStyle/>
          <a:p>
            <a:r>
              <a:rPr lang="en-US" sz="1600" b="1" dirty="0"/>
              <a:t>  Spectrum Display 3.5KHz</a:t>
            </a:r>
          </a:p>
          <a:p>
            <a:r>
              <a:rPr lang="en-US" sz="1600" b="1" dirty="0"/>
              <a:t>1500 Hz tone @ 19dB S:N</a:t>
            </a:r>
          </a:p>
        </p:txBody>
      </p:sp>
      <p:sp>
        <p:nvSpPr>
          <p:cNvPr id="19" name="TextBox 18">
            <a:extLst>
              <a:ext uri="{FF2B5EF4-FFF2-40B4-BE49-F238E27FC236}">
                <a16:creationId xmlns:a16="http://schemas.microsoft.com/office/drawing/2014/main" id="{398E8FD8-742A-47FF-B65E-DECDD57B3360}"/>
              </a:ext>
            </a:extLst>
          </p:cNvPr>
          <p:cNvSpPr txBox="1"/>
          <p:nvPr/>
        </p:nvSpPr>
        <p:spPr>
          <a:xfrm>
            <a:off x="6468834" y="2672035"/>
            <a:ext cx="2598275" cy="584775"/>
          </a:xfrm>
          <a:prstGeom prst="rect">
            <a:avLst/>
          </a:prstGeom>
          <a:noFill/>
        </p:spPr>
        <p:txBody>
          <a:bodyPr wrap="none" rtlCol="0">
            <a:spAutoFit/>
          </a:bodyPr>
          <a:lstStyle/>
          <a:p>
            <a:r>
              <a:rPr lang="en-US" sz="1600" b="1" dirty="0"/>
              <a:t>IQ Plane Dynamic Delay Plot</a:t>
            </a:r>
          </a:p>
          <a:p>
            <a:r>
              <a:rPr lang="en-US" sz="1600" b="1" dirty="0"/>
              <a:t>   Multi Path Poor, +/- 2ms</a:t>
            </a:r>
          </a:p>
        </p:txBody>
      </p:sp>
      <p:sp>
        <p:nvSpPr>
          <p:cNvPr id="20" name="TextBox 19">
            <a:extLst>
              <a:ext uri="{FF2B5EF4-FFF2-40B4-BE49-F238E27FC236}">
                <a16:creationId xmlns:a16="http://schemas.microsoft.com/office/drawing/2014/main" id="{FA8392D7-A36D-48B0-8626-01337C8F51B6}"/>
              </a:ext>
            </a:extLst>
          </p:cNvPr>
          <p:cNvSpPr txBox="1"/>
          <p:nvPr/>
        </p:nvSpPr>
        <p:spPr>
          <a:xfrm>
            <a:off x="614959" y="5811587"/>
            <a:ext cx="2386807" cy="584775"/>
          </a:xfrm>
          <a:prstGeom prst="rect">
            <a:avLst/>
          </a:prstGeom>
          <a:noFill/>
        </p:spPr>
        <p:txBody>
          <a:bodyPr wrap="none" rtlCol="0">
            <a:spAutoFit/>
          </a:bodyPr>
          <a:lstStyle/>
          <a:p>
            <a:r>
              <a:rPr lang="en-US" sz="1600" b="1" dirty="0"/>
              <a:t>           Busy Detector </a:t>
            </a:r>
          </a:p>
          <a:p>
            <a:r>
              <a:rPr lang="en-US" sz="1600" b="1" dirty="0"/>
              <a:t>Narrow Band Detect (CW)</a:t>
            </a:r>
          </a:p>
        </p:txBody>
      </p:sp>
      <p:sp>
        <p:nvSpPr>
          <p:cNvPr id="21" name="TextBox 20">
            <a:extLst>
              <a:ext uri="{FF2B5EF4-FFF2-40B4-BE49-F238E27FC236}">
                <a16:creationId xmlns:a16="http://schemas.microsoft.com/office/drawing/2014/main" id="{700F59F0-1F15-4153-AC81-A88F14CD6DBA}"/>
              </a:ext>
            </a:extLst>
          </p:cNvPr>
          <p:cNvSpPr txBox="1"/>
          <p:nvPr/>
        </p:nvSpPr>
        <p:spPr>
          <a:xfrm>
            <a:off x="3441881" y="5807148"/>
            <a:ext cx="2700355" cy="584775"/>
          </a:xfrm>
          <a:prstGeom prst="rect">
            <a:avLst/>
          </a:prstGeom>
          <a:noFill/>
        </p:spPr>
        <p:txBody>
          <a:bodyPr wrap="none" rtlCol="0">
            <a:spAutoFit/>
          </a:bodyPr>
          <a:lstStyle/>
          <a:p>
            <a:r>
              <a:rPr lang="en-US" sz="1600" b="1" dirty="0"/>
              <a:t>            Busy Detector </a:t>
            </a:r>
          </a:p>
          <a:p>
            <a:r>
              <a:rPr lang="en-US" sz="1600" b="1" dirty="0"/>
              <a:t>Wide Band Detect (SSB voice)</a:t>
            </a:r>
          </a:p>
        </p:txBody>
      </p:sp>
      <p:sp>
        <p:nvSpPr>
          <p:cNvPr id="22" name="TextBox 21">
            <a:extLst>
              <a:ext uri="{FF2B5EF4-FFF2-40B4-BE49-F238E27FC236}">
                <a16:creationId xmlns:a16="http://schemas.microsoft.com/office/drawing/2014/main" id="{C858D363-BB0B-465A-88BB-61852D7E6CD7}"/>
              </a:ext>
            </a:extLst>
          </p:cNvPr>
          <p:cNvSpPr txBox="1"/>
          <p:nvPr/>
        </p:nvSpPr>
        <p:spPr>
          <a:xfrm>
            <a:off x="6763937" y="5807149"/>
            <a:ext cx="2030620" cy="584775"/>
          </a:xfrm>
          <a:prstGeom prst="rect">
            <a:avLst/>
          </a:prstGeom>
          <a:noFill/>
        </p:spPr>
        <p:txBody>
          <a:bodyPr wrap="none" rtlCol="0">
            <a:spAutoFit/>
          </a:bodyPr>
          <a:lstStyle/>
          <a:p>
            <a:r>
              <a:rPr lang="en-US" sz="1600" b="1" dirty="0"/>
              <a:t>     Busy Detector </a:t>
            </a:r>
          </a:p>
          <a:p>
            <a:r>
              <a:rPr lang="en-US" sz="1600" b="1" dirty="0"/>
              <a:t>Channel Clear Detect</a:t>
            </a:r>
          </a:p>
        </p:txBody>
      </p:sp>
    </p:spTree>
    <p:extLst>
      <p:ext uri="{BB962C8B-B14F-4D97-AF65-F5344CB8AC3E}">
        <p14:creationId xmlns:p14="http://schemas.microsoft.com/office/powerpoint/2010/main" val="2344232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8723-58D9-4DC5-BF65-2CEC12F76B2B}"/>
              </a:ext>
            </a:extLst>
          </p:cNvPr>
          <p:cNvSpPr>
            <a:spLocks noGrp="1"/>
          </p:cNvSpPr>
          <p:nvPr>
            <p:ph type="title"/>
          </p:nvPr>
        </p:nvSpPr>
        <p:spPr/>
        <p:txBody>
          <a:bodyPr/>
          <a:lstStyle/>
          <a:p>
            <a:r>
              <a:rPr lang="en-US"/>
              <a:t>Status 4/29/2020</a:t>
            </a:r>
            <a:endParaRPr lang="en-US" dirty="0"/>
          </a:p>
        </p:txBody>
      </p:sp>
      <p:sp>
        <p:nvSpPr>
          <p:cNvPr id="3" name="Content Placeholder 2">
            <a:extLst>
              <a:ext uri="{FF2B5EF4-FFF2-40B4-BE49-F238E27FC236}">
                <a16:creationId xmlns:a16="http://schemas.microsoft.com/office/drawing/2014/main" id="{1C7D3AF8-8FE3-4543-96D8-FE9B6CE74791}"/>
              </a:ext>
            </a:extLst>
          </p:cNvPr>
          <p:cNvSpPr>
            <a:spLocks noGrp="1"/>
          </p:cNvSpPr>
          <p:nvPr>
            <p:ph idx="1"/>
          </p:nvPr>
        </p:nvSpPr>
        <p:spPr>
          <a:xfrm>
            <a:off x="457200" y="1600200"/>
            <a:ext cx="8229600" cy="4983162"/>
          </a:xfrm>
        </p:spPr>
        <p:txBody>
          <a:bodyPr>
            <a:normAutofit fontScale="62500" lnSpcReduction="20000"/>
          </a:bodyPr>
          <a:lstStyle/>
          <a:p>
            <a:r>
              <a:rPr lang="en-US" dirty="0"/>
              <a:t>All functions of simulator coded and tested using Rev 2 prototype PCB.  Teensy Audio shield not needed. </a:t>
            </a:r>
          </a:p>
          <a:p>
            <a:r>
              <a:rPr lang="en-US" dirty="0"/>
              <a:t>Approximately  1900 lines of code (Rev .9.9.3)  using 6% program and 30% RAM memory.  </a:t>
            </a:r>
          </a:p>
          <a:p>
            <a:r>
              <a:rPr lang="en-US" dirty="0"/>
              <a:t>6 Rev 2 Prototypes completed .  25 Rev 2 Beta prototypes in build and test </a:t>
            </a:r>
          </a:p>
          <a:p>
            <a:r>
              <a:rPr lang="en-US" dirty="0"/>
              <a:t>Color graphics display (240x320 pixels ) used for Modes/Parameters, Spectrum and IQ Delay Plane plots. </a:t>
            </a:r>
          </a:p>
          <a:p>
            <a:r>
              <a:rPr lang="en-US" dirty="0"/>
              <a:t>USB Serial commands for Simulator and Busy Detect operational</a:t>
            </a:r>
          </a:p>
          <a:p>
            <a:r>
              <a:rPr lang="en-US" dirty="0"/>
              <a:t>Simulator Testing on Packet, VARA FM VHF, VARA HF, </a:t>
            </a:r>
            <a:r>
              <a:rPr lang="en-US" dirty="0" err="1"/>
              <a:t>Pactor</a:t>
            </a:r>
            <a:r>
              <a:rPr lang="en-US" dirty="0"/>
              <a:t> 3, </a:t>
            </a:r>
            <a:r>
              <a:rPr lang="en-US" dirty="0" err="1"/>
              <a:t>Pactor</a:t>
            </a:r>
            <a:r>
              <a:rPr lang="en-US" dirty="0"/>
              <a:t> 4, ARDOP, WINMOR in process by Tom, N5TW</a:t>
            </a:r>
          </a:p>
          <a:p>
            <a:r>
              <a:rPr lang="en-US" dirty="0"/>
              <a:t>Connection and operational documentation complete. </a:t>
            </a:r>
          </a:p>
          <a:p>
            <a:r>
              <a:rPr lang="en-US" dirty="0"/>
              <a:t>Mechanical drawings (case drill/route guides) complete</a:t>
            </a:r>
          </a:p>
          <a:p>
            <a:r>
              <a:rPr lang="en-US" dirty="0"/>
              <a:t>Auto Test and Calibration: 3KHz, 6 KHz complete.</a:t>
            </a:r>
          </a:p>
          <a:p>
            <a:r>
              <a:rPr lang="en-US" dirty="0"/>
              <a:t>Silk screen and mechanical drawings complete </a:t>
            </a:r>
          </a:p>
          <a:p>
            <a:r>
              <a:rPr lang="en-US" dirty="0"/>
              <a:t>Documentation and manual with specification complete</a:t>
            </a:r>
          </a:p>
          <a:p>
            <a:r>
              <a:rPr lang="en-US" dirty="0"/>
              <a:t>Remaining work:  </a:t>
            </a:r>
          </a:p>
          <a:p>
            <a:pPr lvl="1"/>
            <a:r>
              <a:rPr lang="en-US" dirty="0"/>
              <a:t>Complete and document testing with additional HF/VHF modems. </a:t>
            </a:r>
          </a:p>
        </p:txBody>
      </p:sp>
    </p:spTree>
    <p:extLst>
      <p:ext uri="{BB962C8B-B14F-4D97-AF65-F5344CB8AC3E}">
        <p14:creationId xmlns:p14="http://schemas.microsoft.com/office/powerpoint/2010/main" val="266835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1C59-0A40-4E2C-9617-FE7660B0C09F}"/>
              </a:ext>
            </a:extLst>
          </p:cNvPr>
          <p:cNvSpPr>
            <a:spLocks noGrp="1"/>
          </p:cNvSpPr>
          <p:nvPr>
            <p:ph type="title"/>
          </p:nvPr>
        </p:nvSpPr>
        <p:spPr>
          <a:xfrm>
            <a:off x="228600" y="170576"/>
            <a:ext cx="8686800" cy="1143000"/>
          </a:xfrm>
        </p:spPr>
        <p:txBody>
          <a:bodyPr>
            <a:normAutofit/>
          </a:bodyPr>
          <a:lstStyle/>
          <a:p>
            <a:r>
              <a:rPr lang="en-US" sz="3200" dirty="0"/>
              <a:t> </a:t>
            </a:r>
            <a:r>
              <a:rPr lang="en-US" sz="3200" b="1" dirty="0"/>
              <a:t>Low Cost Channel Simulator Objectives</a:t>
            </a:r>
          </a:p>
        </p:txBody>
      </p:sp>
      <p:sp>
        <p:nvSpPr>
          <p:cNvPr id="3" name="Content Placeholder 2">
            <a:extLst>
              <a:ext uri="{FF2B5EF4-FFF2-40B4-BE49-F238E27FC236}">
                <a16:creationId xmlns:a16="http://schemas.microsoft.com/office/drawing/2014/main" id="{C54A10E9-56CB-4167-A2D5-791199AEB861}"/>
              </a:ext>
            </a:extLst>
          </p:cNvPr>
          <p:cNvSpPr>
            <a:spLocks noGrp="1"/>
          </p:cNvSpPr>
          <p:nvPr>
            <p:ph idx="1"/>
          </p:nvPr>
        </p:nvSpPr>
        <p:spPr>
          <a:xfrm>
            <a:off x="304800" y="1219200"/>
            <a:ext cx="8686800" cy="5486400"/>
          </a:xfrm>
        </p:spPr>
        <p:txBody>
          <a:bodyPr>
            <a:normAutofit fontScale="70000" lnSpcReduction="20000"/>
          </a:bodyPr>
          <a:lstStyle/>
          <a:p>
            <a:r>
              <a:rPr lang="en-US" dirty="0"/>
              <a:t>Provides simulation for all standard HF &amp; VHF channel models (WGN, FLAT FADING , MPG, MPM, MPP, MPDisturbed)</a:t>
            </a:r>
          </a:p>
          <a:p>
            <a:r>
              <a:rPr lang="en-US" dirty="0"/>
              <a:t>1  or 4 path (ray) modeling options  Audio Bandwidths 100- 3300 Hz and 100 - 6300 Hz.  </a:t>
            </a:r>
          </a:p>
          <a:p>
            <a:r>
              <a:rPr lang="en-US" dirty="0"/>
              <a:t>Separate I and Q channel modeling.(Waterson Propagation Model with CCIR 2 sigma normal distribution of delays) </a:t>
            </a:r>
          </a:p>
          <a:p>
            <a:r>
              <a:rPr lang="en-US" dirty="0"/>
              <a:t>WGN S:N -40 to + 40 dB, 1 dB steps (allows evaluating new protocols for very low power/weak signal  (JT  modes etc.) </a:t>
            </a:r>
          </a:p>
          <a:p>
            <a:r>
              <a:rPr lang="en-US" dirty="0"/>
              <a:t>Tuning offset and slow drift modeling capability to evaluate modems using SSB</a:t>
            </a:r>
          </a:p>
          <a:p>
            <a:r>
              <a:rPr lang="en-US" dirty="0"/>
              <a:t>Flat Fading with programmable rates for VHF/UHF FM modeling</a:t>
            </a:r>
          </a:p>
          <a:p>
            <a:r>
              <a:rPr lang="en-US" dirty="0"/>
              <a:t>Ability to model a half duplex connection using a single simulator.   (Two simulators are required for full duplex or non symmetric path half duplex modeling.) </a:t>
            </a:r>
          </a:p>
          <a:p>
            <a:r>
              <a:rPr lang="en-US" dirty="0"/>
              <a:t>Automatic self test and calibration confirmation.</a:t>
            </a:r>
          </a:p>
          <a:p>
            <a:r>
              <a:rPr lang="en-US" dirty="0"/>
              <a:t>Low cost.  Easy to build.  Easy to learn. Easy to operate. </a:t>
            </a:r>
          </a:p>
          <a:p>
            <a:endParaRPr lang="en-US" dirty="0"/>
          </a:p>
        </p:txBody>
      </p:sp>
    </p:spTree>
    <p:extLst>
      <p:ext uri="{BB962C8B-B14F-4D97-AF65-F5344CB8AC3E}">
        <p14:creationId xmlns:p14="http://schemas.microsoft.com/office/powerpoint/2010/main" val="2713678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4509-16AE-452C-85C9-09E19E3DE5EE}"/>
              </a:ext>
            </a:extLst>
          </p:cNvPr>
          <p:cNvSpPr>
            <a:spLocks noGrp="1"/>
          </p:cNvSpPr>
          <p:nvPr>
            <p:ph type="title"/>
          </p:nvPr>
        </p:nvSpPr>
        <p:spPr/>
        <p:txBody>
          <a:bodyPr>
            <a:normAutofit fontScale="90000"/>
          </a:bodyPr>
          <a:lstStyle/>
          <a:p>
            <a:r>
              <a:rPr lang="en-US" b="1" dirty="0"/>
              <a:t>Teensy Simulator Function and Flexibility  Summary</a:t>
            </a:r>
          </a:p>
        </p:txBody>
      </p:sp>
      <p:sp>
        <p:nvSpPr>
          <p:cNvPr id="3" name="Content Placeholder 2">
            <a:extLst>
              <a:ext uri="{FF2B5EF4-FFF2-40B4-BE49-F238E27FC236}">
                <a16:creationId xmlns:a16="http://schemas.microsoft.com/office/drawing/2014/main" id="{5EB7CF8B-298C-4D69-9534-E2AA4D76C0ED}"/>
              </a:ext>
            </a:extLst>
          </p:cNvPr>
          <p:cNvSpPr>
            <a:spLocks noGrp="1"/>
          </p:cNvSpPr>
          <p:nvPr>
            <p:ph idx="1"/>
          </p:nvPr>
        </p:nvSpPr>
        <p:spPr>
          <a:xfrm>
            <a:off x="460513" y="1828800"/>
            <a:ext cx="8229600" cy="4525963"/>
          </a:xfrm>
        </p:spPr>
        <p:txBody>
          <a:bodyPr>
            <a:normAutofit fontScale="70000" lnSpcReduction="20000"/>
          </a:bodyPr>
          <a:lstStyle/>
          <a:p>
            <a:r>
              <a:rPr lang="en-US" dirty="0"/>
              <a:t>Common “standardized” modes: WGN(1 path) or MPG,MPM,MPP,MPD(2 paths I &amp; Q, 4 total paths)</a:t>
            </a:r>
          </a:p>
          <a:p>
            <a:r>
              <a:rPr lang="en-US" dirty="0"/>
              <a:t>WGN added (S:N -40 to +40 dB) to all common modes. </a:t>
            </a:r>
          </a:p>
          <a:p>
            <a:r>
              <a:rPr lang="en-US" dirty="0"/>
              <a:t>Fading (0-40 dB, 0-100 Hz) can be applied to all common modes (useful for VHF/UHF modeling)</a:t>
            </a:r>
          </a:p>
          <a:p>
            <a:r>
              <a:rPr lang="en-US" dirty="0"/>
              <a:t>Static Frequency offset (-200 to +200Hz) can be applied to all common modes. (auto tune modeling/testing)</a:t>
            </a:r>
          </a:p>
          <a:p>
            <a:r>
              <a:rPr lang="en-US" dirty="0"/>
              <a:t>VLF FM (0 to +/100Hz deviation, 0-100Hz rate) can be applied to all common modes (drift and doppler modeling) </a:t>
            </a:r>
          </a:p>
          <a:p>
            <a:r>
              <a:rPr lang="en-US" dirty="0"/>
              <a:t>Individual gain adjust on all audio inputs (2) and outputs(2)</a:t>
            </a:r>
          </a:p>
          <a:p>
            <a:r>
              <a:rPr lang="en-US" dirty="0"/>
              <a:t>Spectrum (0-3.5 </a:t>
            </a:r>
            <a:r>
              <a:rPr lang="en-US" dirty="0" err="1"/>
              <a:t>KHz</a:t>
            </a:r>
            <a:r>
              <a:rPr lang="en-US" dirty="0"/>
              <a:t> and 0-6.5KHz plots)</a:t>
            </a:r>
          </a:p>
          <a:p>
            <a:r>
              <a:rPr lang="en-US" dirty="0"/>
              <a:t>Dynamic IQ Plane delay plots (MPG, MPM, MPP, MPD)</a:t>
            </a:r>
          </a:p>
          <a:p>
            <a:r>
              <a:rPr lang="en-US" dirty="0"/>
              <a:t>Built in Test/measurement for calibration tests and self check. </a:t>
            </a:r>
          </a:p>
          <a:p>
            <a:pPr lvl="1"/>
            <a:endParaRPr lang="en-US" dirty="0"/>
          </a:p>
        </p:txBody>
      </p:sp>
    </p:spTree>
    <p:extLst>
      <p:ext uri="{BB962C8B-B14F-4D97-AF65-F5344CB8AC3E}">
        <p14:creationId xmlns:p14="http://schemas.microsoft.com/office/powerpoint/2010/main" val="2049250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993F7E0-1F66-4B8F-838A-E0E4AB548DE4}"/>
              </a:ext>
            </a:extLst>
          </p:cNvPr>
          <p:cNvSpPr/>
          <p:nvPr/>
        </p:nvSpPr>
        <p:spPr>
          <a:xfrm>
            <a:off x="3817381" y="6417722"/>
            <a:ext cx="1200358" cy="34968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71270" y="1173736"/>
            <a:ext cx="1114322" cy="845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Arrow Connector 8"/>
          <p:cNvCxnSpPr/>
          <p:nvPr/>
        </p:nvCxnSpPr>
        <p:spPr>
          <a:xfrm>
            <a:off x="4469827" y="1366689"/>
            <a:ext cx="3048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469827" y="1823889"/>
            <a:ext cx="3048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9177" y="1032220"/>
            <a:ext cx="171920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In #1 </a:t>
            </a:r>
            <a:r>
              <a:rPr kumimoji="0" lang="en-US" sz="1400" b="0" i="0" u="none" strike="noStrike" kern="1200" cap="none" spc="0" normalizeH="0" baseline="0" noProof="0" dirty="0">
                <a:ln>
                  <a:noFill/>
                </a:ln>
                <a:solidFill>
                  <a:prstClr val="black"/>
                </a:solidFill>
                <a:effectLst/>
                <a:uLnTx/>
                <a:uFillTx/>
                <a:latin typeface="Calibri"/>
                <a:ea typeface="+mn-ea"/>
                <a:cs typeface="+mn-cs"/>
              </a:rPr>
              <a:t>(mono)  </a:t>
            </a:r>
            <a:r>
              <a:rPr kumimoji="0" lang="en-US" sz="1400" b="1" i="0" u="none" strike="noStrike" kern="1200" cap="none" spc="0" normalizeH="0" baseline="0" noProof="0" dirty="0">
                <a:ln>
                  <a:noFill/>
                </a:ln>
                <a:solidFill>
                  <a:prstClr val="black"/>
                </a:solidFill>
                <a:effectLst/>
                <a:uLnTx/>
                <a:uFillTx/>
                <a:latin typeface="Calibri"/>
                <a:ea typeface="+mn-ea"/>
                <a:cs typeface="+mn-cs"/>
              </a:rPr>
              <a:t>LINEINL</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4" name="TextBox 13"/>
          <p:cNvSpPr txBox="1"/>
          <p:nvPr/>
        </p:nvSpPr>
        <p:spPr>
          <a:xfrm>
            <a:off x="2983803" y="1800480"/>
            <a:ext cx="171911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In #2</a:t>
            </a:r>
            <a:r>
              <a:rPr kumimoji="0" lang="en-US" sz="1400" b="0" i="0" u="none" strike="noStrike" kern="1200" cap="none" spc="0" normalizeH="0" baseline="0" noProof="0" dirty="0">
                <a:ln>
                  <a:noFill/>
                </a:ln>
                <a:solidFill>
                  <a:prstClr val="black"/>
                </a:solidFill>
                <a:effectLst/>
                <a:uLnTx/>
                <a:uFillTx/>
                <a:latin typeface="Calibri"/>
                <a:ea typeface="+mn-ea"/>
                <a:cs typeface="+mn-cs"/>
              </a:rPr>
              <a:t> (mono)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a:ln>
                  <a:noFill/>
                </a:ln>
                <a:solidFill>
                  <a:prstClr val="black"/>
                </a:solidFill>
                <a:effectLst/>
                <a:uLnTx/>
                <a:uFillTx/>
                <a:latin typeface="Calibri"/>
                <a:ea typeface="+mn-ea"/>
                <a:cs typeface="+mn-cs"/>
              </a:rPr>
              <a:t>LINEINR</a:t>
            </a:r>
          </a:p>
        </p:txBody>
      </p:sp>
      <p:cxnSp>
        <p:nvCxnSpPr>
          <p:cNvPr id="20" name="Straight Arrow Connector 19"/>
          <p:cNvCxnSpPr>
            <a:cxnSpLocks/>
          </p:cNvCxnSpPr>
          <p:nvPr/>
        </p:nvCxnSpPr>
        <p:spPr>
          <a:xfrm flipV="1">
            <a:off x="8458200" y="1800480"/>
            <a:ext cx="171869" cy="1011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378260" y="3585289"/>
            <a:ext cx="131475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a:ln>
                  <a:noFill/>
                </a:ln>
                <a:solidFill>
                  <a:prstClr val="black"/>
                </a:solidFill>
                <a:effectLst/>
                <a:uLnTx/>
                <a:uFillTx/>
                <a:latin typeface="Calibri"/>
                <a:ea typeface="+mn-ea"/>
                <a:cs typeface="+mn-cs"/>
              </a:rPr>
              <a:t>(-40 to + 40 dB S:N,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       mixer gains</a:t>
            </a:r>
          </a:p>
        </p:txBody>
      </p:sp>
      <p:cxnSp>
        <p:nvCxnSpPr>
          <p:cNvPr id="71" name="Straight Arrow Connector 70"/>
          <p:cNvCxnSpPr>
            <a:cxnSpLocks/>
            <a:stCxn id="81" idx="3"/>
          </p:cNvCxnSpPr>
          <p:nvPr/>
        </p:nvCxnSpPr>
        <p:spPr>
          <a:xfrm>
            <a:off x="5953949" y="1460415"/>
            <a:ext cx="1316457" cy="21449"/>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60164" y="115410"/>
            <a:ext cx="582044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Ionos</a:t>
            </a:r>
            <a:r>
              <a:rPr kumimoji="0" lang="en-US" sz="2400" b="1" i="0" u="none" strike="noStrike" kern="1200" cap="none" spc="0" normalizeH="0" baseline="0" noProof="0" dirty="0">
                <a:ln>
                  <a:noFill/>
                </a:ln>
                <a:solidFill>
                  <a:prstClr val="black"/>
                </a:solidFill>
                <a:effectLst/>
                <a:uLnTx/>
                <a:uFillTx/>
                <a:latin typeface="Calibri"/>
                <a:ea typeface="+mn-ea"/>
                <a:cs typeface="+mn-cs"/>
              </a:rPr>
              <a:t> Sim 4  Path Channel Simulator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a:rPr>
              <a:t>		Simplified block Diagram</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77" name="TextBox 76"/>
          <p:cNvSpPr txBox="1"/>
          <p:nvPr/>
        </p:nvSpPr>
        <p:spPr>
          <a:xfrm>
            <a:off x="7570795" y="77858"/>
            <a:ext cx="17237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Rev11  4/29/2020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Rick Muething, KN6KB</a:t>
            </a:r>
          </a:p>
        </p:txBody>
      </p:sp>
      <p:sp>
        <p:nvSpPr>
          <p:cNvPr id="68" name="Rectangle 67"/>
          <p:cNvSpPr/>
          <p:nvPr/>
        </p:nvSpPr>
        <p:spPr>
          <a:xfrm>
            <a:off x="7280881" y="1016676"/>
            <a:ext cx="1137200" cy="104818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TextBox 68"/>
          <p:cNvSpPr txBox="1"/>
          <p:nvPr/>
        </p:nvSpPr>
        <p:spPr>
          <a:xfrm>
            <a:off x="7268493" y="1255629"/>
            <a:ext cx="11495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b="1" i="0" u="none" strike="noStrike" kern="1200" cap="none" spc="0" normalizeH="0" baseline="0" noProof="0" dirty="0">
                <a:ln>
                  <a:noFill/>
                </a:ln>
                <a:solidFill>
                  <a:prstClr val="black"/>
                </a:solidFill>
                <a:effectLst/>
                <a:uLnTx/>
                <a:uFillTx/>
                <a:latin typeface="Calibri"/>
                <a:ea typeface="+mn-ea"/>
                <a:cs typeface="+mn-cs"/>
              </a:rPr>
              <a:t>UP Mixer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7.5 KHz LO</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2" name="Rectangle 221"/>
          <p:cNvSpPr/>
          <p:nvPr/>
        </p:nvSpPr>
        <p:spPr>
          <a:xfrm>
            <a:off x="1383397" y="3387207"/>
            <a:ext cx="1298977" cy="7102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4" name="TextBox 223"/>
          <p:cNvSpPr txBox="1"/>
          <p:nvPr/>
        </p:nvSpPr>
        <p:spPr>
          <a:xfrm>
            <a:off x="1316775" y="3379296"/>
            <a:ext cx="141770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Set Ch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Type,S:N</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280" name="TextBox 279"/>
          <p:cNvSpPr txBox="1"/>
          <p:nvPr/>
        </p:nvSpPr>
        <p:spPr>
          <a:xfrm>
            <a:off x="1054316" y="6333588"/>
            <a:ext cx="22594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Simulated  Channels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             </a:t>
            </a:r>
            <a:r>
              <a:rPr kumimoji="0" lang="en-US" sz="1400" b="1" i="0" u="none" strike="noStrike" kern="1200" cap="none" spc="0" normalizeH="0" baseline="0" noProof="0" dirty="0">
                <a:ln>
                  <a:noFill/>
                </a:ln>
                <a:solidFill>
                  <a:prstClr val="black"/>
                </a:solidFill>
                <a:effectLst/>
                <a:uLnTx/>
                <a:uFillTx/>
                <a:latin typeface="Calibri"/>
                <a:ea typeface="+mn-ea"/>
                <a:cs typeface="+mn-cs"/>
              </a:rPr>
              <a:t>Audio Out</a:t>
            </a:r>
          </a:p>
        </p:txBody>
      </p:sp>
      <p:sp>
        <p:nvSpPr>
          <p:cNvPr id="153" name="Rectangle: Rounded Corners 152">
            <a:extLst>
              <a:ext uri="{FF2B5EF4-FFF2-40B4-BE49-F238E27FC236}">
                <a16:creationId xmlns:a16="http://schemas.microsoft.com/office/drawing/2014/main" id="{B6BF4A40-DD51-45A5-B4BD-AE903B55C31C}"/>
              </a:ext>
            </a:extLst>
          </p:cNvPr>
          <p:cNvSpPr/>
          <p:nvPr/>
        </p:nvSpPr>
        <p:spPr>
          <a:xfrm>
            <a:off x="8180148" y="2500776"/>
            <a:ext cx="887651" cy="644539"/>
          </a:xfrm>
          <a:prstGeom prst="roundRect">
            <a:avLst>
              <a:gd name="adj"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C57E993-B0A7-47A6-9E74-341F085DCF54}"/>
              </a:ext>
            </a:extLst>
          </p:cNvPr>
          <p:cNvSpPr txBox="1"/>
          <p:nvPr/>
        </p:nvSpPr>
        <p:spPr>
          <a:xfrm>
            <a:off x="8097946" y="2605726"/>
            <a:ext cx="1093432"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FIR HP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a:rPr>
              <a:t>    7.9-22 KHz</a:t>
            </a: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sp>
        <p:nvSpPr>
          <p:cNvPr id="191" name="Rectangle: Rounded Corners 190">
            <a:extLst>
              <a:ext uri="{FF2B5EF4-FFF2-40B4-BE49-F238E27FC236}">
                <a16:creationId xmlns:a16="http://schemas.microsoft.com/office/drawing/2014/main" id="{1F1D5B72-18CD-4AE3-B5AC-444CB0EE99D0}"/>
              </a:ext>
            </a:extLst>
          </p:cNvPr>
          <p:cNvSpPr/>
          <p:nvPr/>
        </p:nvSpPr>
        <p:spPr>
          <a:xfrm>
            <a:off x="1334349" y="5041620"/>
            <a:ext cx="1476620" cy="30369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69D58F52-8147-4640-A6B8-74EE063D5290}"/>
              </a:ext>
            </a:extLst>
          </p:cNvPr>
          <p:cNvSpPr txBox="1"/>
          <p:nvPr/>
        </p:nvSpPr>
        <p:spPr>
          <a:xfrm>
            <a:off x="1346889" y="5049449"/>
            <a:ext cx="155636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mixChannels</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200" name="Rectangle: Rounded Corners 199">
            <a:extLst>
              <a:ext uri="{FF2B5EF4-FFF2-40B4-BE49-F238E27FC236}">
                <a16:creationId xmlns:a16="http://schemas.microsoft.com/office/drawing/2014/main" id="{BE38E74D-AA65-47E5-B935-D434403C52D0}"/>
              </a:ext>
            </a:extLst>
          </p:cNvPr>
          <p:cNvSpPr/>
          <p:nvPr/>
        </p:nvSpPr>
        <p:spPr>
          <a:xfrm>
            <a:off x="210815" y="3292469"/>
            <a:ext cx="925644" cy="31479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a:extLst>
              <a:ext uri="{FF2B5EF4-FFF2-40B4-BE49-F238E27FC236}">
                <a16:creationId xmlns:a16="http://schemas.microsoft.com/office/drawing/2014/main" id="{B18DBB6E-CC4C-42BE-B498-7905AF29DBB0}"/>
              </a:ext>
            </a:extLst>
          </p:cNvPr>
          <p:cNvSpPr txBox="1"/>
          <p:nvPr/>
        </p:nvSpPr>
        <p:spPr>
          <a:xfrm>
            <a:off x="232434" y="3283269"/>
            <a:ext cx="8970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white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02" name="Straight Arrow Connector 201">
            <a:extLst>
              <a:ext uri="{FF2B5EF4-FFF2-40B4-BE49-F238E27FC236}">
                <a16:creationId xmlns:a16="http://schemas.microsoft.com/office/drawing/2014/main" id="{EDC5E8E3-5396-4B76-9997-BED8C4DFCF82}"/>
              </a:ext>
            </a:extLst>
          </p:cNvPr>
          <p:cNvCxnSpPr>
            <a:cxnSpLocks/>
            <a:endCxn id="200" idx="2"/>
          </p:cNvCxnSpPr>
          <p:nvPr/>
        </p:nvCxnSpPr>
        <p:spPr>
          <a:xfrm flipV="1">
            <a:off x="671531" y="3607268"/>
            <a:ext cx="2106" cy="355132"/>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3E8309A8-AE08-4C85-9CBC-0C9F52137673}"/>
              </a:ext>
            </a:extLst>
          </p:cNvPr>
          <p:cNvCxnSpPr>
            <a:cxnSpLocks/>
          </p:cNvCxnSpPr>
          <p:nvPr/>
        </p:nvCxnSpPr>
        <p:spPr>
          <a:xfrm flipV="1">
            <a:off x="2982908" y="6093611"/>
            <a:ext cx="1" cy="709192"/>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31639025-04DA-493E-831F-604481FBE5C9}"/>
              </a:ext>
            </a:extLst>
          </p:cNvPr>
          <p:cNvSpPr/>
          <p:nvPr/>
        </p:nvSpPr>
        <p:spPr>
          <a:xfrm>
            <a:off x="4342892" y="3596634"/>
            <a:ext cx="1393128" cy="15318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2D0A60F6-6C7D-4C3C-AE2A-EBE58B3B7EB5}"/>
              </a:ext>
            </a:extLst>
          </p:cNvPr>
          <p:cNvSpPr/>
          <p:nvPr/>
        </p:nvSpPr>
        <p:spPr>
          <a:xfrm>
            <a:off x="76201" y="1097339"/>
            <a:ext cx="2625896" cy="1569660"/>
          </a:xfrm>
          <a:prstGeom prst="rect">
            <a:avLst/>
          </a:prstGeom>
        </p:spPr>
        <p:txBody>
          <a:bodyPr wrap="square">
            <a:spAutoFit/>
          </a:bodyPr>
          <a:lstStyle/>
          <a:p>
            <a:pPr lvl="0">
              <a:defRPr/>
            </a:pPr>
            <a:r>
              <a:rPr lang="en-US" sz="1200" b="1" dirty="0">
                <a:solidFill>
                  <a:prstClr val="black"/>
                </a:solidFill>
              </a:rPr>
              <a:t>Channel   Spread    Delay    Fade Depth</a:t>
            </a:r>
          </a:p>
          <a:p>
            <a:pPr lvl="0">
              <a:defRPr/>
            </a:pPr>
            <a:r>
              <a:rPr lang="en-US" sz="1200" b="1" dirty="0">
                <a:solidFill>
                  <a:prstClr val="black"/>
                </a:solidFill>
              </a:rPr>
              <a:t>     Type         Hz          </a:t>
            </a:r>
          </a:p>
          <a:p>
            <a:pPr lvl="0">
              <a:defRPr/>
            </a:pPr>
            <a:r>
              <a:rPr lang="en-US" sz="1200" b="1" dirty="0">
                <a:solidFill>
                  <a:prstClr val="black"/>
                </a:solidFill>
              </a:rPr>
              <a:t>   </a:t>
            </a:r>
            <a:r>
              <a:rPr lang="en-US" sz="1200" dirty="0">
                <a:solidFill>
                  <a:prstClr val="black"/>
                </a:solidFill>
              </a:rPr>
              <a:t>WGN            0         0 </a:t>
            </a:r>
            <a:r>
              <a:rPr lang="en-US" sz="1200" dirty="0" err="1">
                <a:solidFill>
                  <a:prstClr val="black"/>
                </a:solidFill>
              </a:rPr>
              <a:t>ms</a:t>
            </a:r>
            <a:endParaRPr lang="en-US" sz="1200" dirty="0">
              <a:solidFill>
                <a:prstClr val="black"/>
              </a:solidFill>
            </a:endParaRPr>
          </a:p>
          <a:p>
            <a:pPr lvl="0">
              <a:defRPr/>
            </a:pPr>
            <a:r>
              <a:rPr lang="en-US" sz="1200" dirty="0">
                <a:solidFill>
                  <a:prstClr val="black"/>
                </a:solidFill>
              </a:rPr>
              <a:t>   FADE (FLAT) 0                       0 to 40 dB </a:t>
            </a:r>
          </a:p>
          <a:p>
            <a:pPr lvl="0">
              <a:defRPr/>
            </a:pPr>
            <a:r>
              <a:rPr lang="en-US" sz="1200" dirty="0">
                <a:solidFill>
                  <a:prstClr val="black"/>
                </a:solidFill>
              </a:rPr>
              <a:t>   MPG           .1         .5 </a:t>
            </a:r>
            <a:r>
              <a:rPr lang="en-US" sz="1200" dirty="0" err="1">
                <a:solidFill>
                  <a:prstClr val="black"/>
                </a:solidFill>
              </a:rPr>
              <a:t>ms</a:t>
            </a:r>
            <a:endParaRPr lang="en-US" sz="1200" dirty="0">
              <a:solidFill>
                <a:prstClr val="black"/>
              </a:solidFill>
            </a:endParaRPr>
          </a:p>
          <a:p>
            <a:pPr lvl="0">
              <a:defRPr/>
            </a:pPr>
            <a:r>
              <a:rPr lang="en-US" sz="1200" dirty="0">
                <a:solidFill>
                  <a:prstClr val="black"/>
                </a:solidFill>
              </a:rPr>
              <a:t>   MPM          .5         1 </a:t>
            </a:r>
            <a:r>
              <a:rPr lang="en-US" sz="1200" dirty="0" err="1">
                <a:solidFill>
                  <a:prstClr val="black"/>
                </a:solidFill>
              </a:rPr>
              <a:t>ms</a:t>
            </a:r>
            <a:endParaRPr lang="en-US" sz="1200" dirty="0">
              <a:solidFill>
                <a:prstClr val="black"/>
              </a:solidFill>
            </a:endParaRPr>
          </a:p>
          <a:p>
            <a:pPr lvl="0">
              <a:defRPr/>
            </a:pPr>
            <a:r>
              <a:rPr lang="en-US" sz="1200" dirty="0">
                <a:solidFill>
                  <a:prstClr val="black"/>
                </a:solidFill>
              </a:rPr>
              <a:t>   MPP            1          2 </a:t>
            </a:r>
            <a:r>
              <a:rPr lang="en-US" sz="1200" dirty="0" err="1">
                <a:solidFill>
                  <a:prstClr val="black"/>
                </a:solidFill>
              </a:rPr>
              <a:t>ms</a:t>
            </a:r>
            <a:endParaRPr lang="en-US" sz="1200" dirty="0">
              <a:solidFill>
                <a:prstClr val="black"/>
              </a:solidFill>
            </a:endParaRPr>
          </a:p>
          <a:p>
            <a:pPr lvl="0">
              <a:defRPr/>
            </a:pPr>
            <a:r>
              <a:rPr lang="en-US" sz="1200" dirty="0">
                <a:solidFill>
                  <a:prstClr val="black"/>
                </a:solidFill>
              </a:rPr>
              <a:t>   MPD           2.5       5 </a:t>
            </a:r>
            <a:r>
              <a:rPr lang="en-US" sz="1200" dirty="0" err="1">
                <a:solidFill>
                  <a:prstClr val="black"/>
                </a:solidFill>
              </a:rPr>
              <a:t>ms</a:t>
            </a:r>
            <a:r>
              <a:rPr lang="en-US" sz="1200" dirty="0">
                <a:solidFill>
                  <a:prstClr val="black"/>
                </a:solidFill>
              </a:rPr>
              <a:t> </a:t>
            </a:r>
          </a:p>
        </p:txBody>
      </p:sp>
      <p:cxnSp>
        <p:nvCxnSpPr>
          <p:cNvPr id="269" name="Straight Arrow Connector 268">
            <a:extLst>
              <a:ext uri="{FF2B5EF4-FFF2-40B4-BE49-F238E27FC236}">
                <a16:creationId xmlns:a16="http://schemas.microsoft.com/office/drawing/2014/main" id="{4B234287-BB86-4850-8823-6D12AE6DDB01}"/>
              </a:ext>
            </a:extLst>
          </p:cNvPr>
          <p:cNvCxnSpPr>
            <a:cxnSpLocks/>
          </p:cNvCxnSpPr>
          <p:nvPr/>
        </p:nvCxnSpPr>
        <p:spPr>
          <a:xfrm>
            <a:off x="6510767" y="6644014"/>
            <a:ext cx="427859" cy="0"/>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EC9EAB66-1822-4A25-A783-C7E5411EE8CB}"/>
              </a:ext>
            </a:extLst>
          </p:cNvPr>
          <p:cNvSpPr txBox="1"/>
          <p:nvPr/>
        </p:nvSpPr>
        <p:spPr>
          <a:xfrm>
            <a:off x="6989868" y="6502666"/>
            <a:ext cx="62161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Audio</a:t>
            </a:r>
          </a:p>
        </p:txBody>
      </p:sp>
      <p:cxnSp>
        <p:nvCxnSpPr>
          <p:cNvPr id="113" name="Straight Arrow Connector 112">
            <a:extLst>
              <a:ext uri="{FF2B5EF4-FFF2-40B4-BE49-F238E27FC236}">
                <a16:creationId xmlns:a16="http://schemas.microsoft.com/office/drawing/2014/main" id="{6E0DB7EE-6E58-4DB7-A7A4-85D77A94A9C2}"/>
              </a:ext>
            </a:extLst>
          </p:cNvPr>
          <p:cNvCxnSpPr>
            <a:cxnSpLocks/>
          </p:cNvCxnSpPr>
          <p:nvPr/>
        </p:nvCxnSpPr>
        <p:spPr>
          <a:xfrm>
            <a:off x="8612680" y="1771396"/>
            <a:ext cx="11294" cy="73896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B2DC65A2-F155-44D1-89A0-AA0E9AEE5B9E}"/>
              </a:ext>
            </a:extLst>
          </p:cNvPr>
          <p:cNvSpPr txBox="1"/>
          <p:nvPr/>
        </p:nvSpPr>
        <p:spPr>
          <a:xfrm flipH="1">
            <a:off x="2821559" y="4943497"/>
            <a:ext cx="234268" cy="307777"/>
          </a:xfrm>
          <a:prstGeom prst="rect">
            <a:avLst/>
          </a:prstGeom>
          <a:noFill/>
        </p:spPr>
        <p:txBody>
          <a:bodyPr wrap="square" rtlCol="0">
            <a:spAutoFit/>
          </a:bodyPr>
          <a:lstStyle/>
          <a:p>
            <a:r>
              <a:rPr lang="en-US" sz="1400" dirty="0"/>
              <a:t>1</a:t>
            </a:r>
          </a:p>
        </p:txBody>
      </p:sp>
      <p:sp>
        <p:nvSpPr>
          <p:cNvPr id="166" name="TextBox 165">
            <a:extLst>
              <a:ext uri="{FF2B5EF4-FFF2-40B4-BE49-F238E27FC236}">
                <a16:creationId xmlns:a16="http://schemas.microsoft.com/office/drawing/2014/main" id="{02FF1EE9-71C4-4C01-B494-800F5CE86640}"/>
              </a:ext>
            </a:extLst>
          </p:cNvPr>
          <p:cNvSpPr txBox="1"/>
          <p:nvPr/>
        </p:nvSpPr>
        <p:spPr>
          <a:xfrm flipH="1">
            <a:off x="1020765" y="4875966"/>
            <a:ext cx="304171" cy="307777"/>
          </a:xfrm>
          <a:prstGeom prst="rect">
            <a:avLst/>
          </a:prstGeom>
          <a:noFill/>
        </p:spPr>
        <p:txBody>
          <a:bodyPr wrap="square" rtlCol="0">
            <a:spAutoFit/>
          </a:bodyPr>
          <a:lstStyle/>
          <a:p>
            <a:r>
              <a:rPr lang="en-US" sz="1400" dirty="0"/>
              <a:t>0</a:t>
            </a:r>
          </a:p>
        </p:txBody>
      </p:sp>
      <p:sp>
        <p:nvSpPr>
          <p:cNvPr id="266" name="TextBox 265">
            <a:extLst>
              <a:ext uri="{FF2B5EF4-FFF2-40B4-BE49-F238E27FC236}">
                <a16:creationId xmlns:a16="http://schemas.microsoft.com/office/drawing/2014/main" id="{8013EF61-5906-44A4-B5DE-5E348107FD56}"/>
              </a:ext>
            </a:extLst>
          </p:cNvPr>
          <p:cNvSpPr txBox="1"/>
          <p:nvPr/>
        </p:nvSpPr>
        <p:spPr>
          <a:xfrm>
            <a:off x="7260828" y="5696162"/>
            <a:ext cx="10973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Legend:</a:t>
            </a:r>
          </a:p>
        </p:txBody>
      </p:sp>
      <p:sp>
        <p:nvSpPr>
          <p:cNvPr id="102" name="Rectangle: Rounded Corners 101">
            <a:extLst>
              <a:ext uri="{FF2B5EF4-FFF2-40B4-BE49-F238E27FC236}">
                <a16:creationId xmlns:a16="http://schemas.microsoft.com/office/drawing/2014/main" id="{91653002-DF27-444F-BAC4-7F5C9783A283}"/>
              </a:ext>
            </a:extLst>
          </p:cNvPr>
          <p:cNvSpPr/>
          <p:nvPr/>
        </p:nvSpPr>
        <p:spPr>
          <a:xfrm>
            <a:off x="7858037" y="5997350"/>
            <a:ext cx="1149224" cy="3147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F540D81-1D1C-4C5E-AB17-DBE5E1AFC800}"/>
              </a:ext>
            </a:extLst>
          </p:cNvPr>
          <p:cNvSpPr txBox="1"/>
          <p:nvPr/>
        </p:nvSpPr>
        <p:spPr>
          <a:xfrm>
            <a:off x="7864597" y="5952986"/>
            <a:ext cx="126868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   Teensy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 </a:t>
            </a:r>
            <a:r>
              <a:rPr lang="en-US" sz="1000" b="1" dirty="0">
                <a:solidFill>
                  <a:prstClr val="black"/>
                </a:solidFill>
                <a:latin typeface="Calibri"/>
              </a:rPr>
              <a:t>A</a:t>
            </a:r>
            <a:r>
              <a:rPr kumimoji="0" lang="en-US" sz="1000" b="1" i="0" u="none" strike="noStrike" kern="1200" cap="none" spc="0" normalizeH="0" baseline="0" noProof="0" dirty="0" err="1">
                <a:ln>
                  <a:noFill/>
                </a:ln>
                <a:solidFill>
                  <a:prstClr val="black"/>
                </a:solidFill>
                <a:effectLst/>
                <a:uLnTx/>
                <a:uFillTx/>
                <a:latin typeface="Calibri"/>
                <a:ea typeface="+mn-ea"/>
                <a:cs typeface="+mn-cs"/>
              </a:rPr>
              <a:t>udio</a:t>
            </a:r>
            <a:r>
              <a:rPr kumimoji="0" lang="en-US" sz="1000" b="1" i="0" u="none" strike="noStrike" kern="1200" cap="none" spc="0" normalizeH="0" baseline="0" noProof="0" dirty="0">
                <a:ln>
                  <a:noFill/>
                </a:ln>
                <a:solidFill>
                  <a:prstClr val="black"/>
                </a:solidFill>
                <a:effectLst/>
                <a:uLnTx/>
                <a:uFillTx/>
                <a:latin typeface="Calibri"/>
                <a:ea typeface="+mn-ea"/>
                <a:cs typeface="+mn-cs"/>
              </a:rPr>
              <a:t> Component</a:t>
            </a:r>
          </a:p>
        </p:txBody>
      </p:sp>
      <p:cxnSp>
        <p:nvCxnSpPr>
          <p:cNvPr id="115" name="Straight Connector 114">
            <a:extLst>
              <a:ext uri="{FF2B5EF4-FFF2-40B4-BE49-F238E27FC236}">
                <a16:creationId xmlns:a16="http://schemas.microsoft.com/office/drawing/2014/main" id="{3299A15F-20F2-4C90-BC17-E8B95513958F}"/>
              </a:ext>
            </a:extLst>
          </p:cNvPr>
          <p:cNvCxnSpPr>
            <a:cxnSpLocks/>
          </p:cNvCxnSpPr>
          <p:nvPr/>
        </p:nvCxnSpPr>
        <p:spPr>
          <a:xfrm flipH="1" flipV="1">
            <a:off x="2046230" y="5345318"/>
            <a:ext cx="10477" cy="18318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7D41B57-3242-4E32-995A-6A2296B947A7}"/>
              </a:ext>
            </a:extLst>
          </p:cNvPr>
          <p:cNvSpPr txBox="1"/>
          <p:nvPr/>
        </p:nvSpPr>
        <p:spPr>
          <a:xfrm>
            <a:off x="1400876" y="2667766"/>
            <a:ext cx="12494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Commands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prstClr val="black"/>
                </a:solidFill>
                <a:latin typeface="Calibri"/>
              </a:rPr>
              <a:t>Control Panel or USB Serial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4" name="TextBox 133">
            <a:extLst>
              <a:ext uri="{FF2B5EF4-FFF2-40B4-BE49-F238E27FC236}">
                <a16:creationId xmlns:a16="http://schemas.microsoft.com/office/drawing/2014/main" id="{E83BF094-ECE3-49A0-A8C6-7D18B7D455B8}"/>
              </a:ext>
            </a:extLst>
          </p:cNvPr>
          <p:cNvSpPr txBox="1"/>
          <p:nvPr/>
        </p:nvSpPr>
        <p:spPr>
          <a:xfrm>
            <a:off x="4232971" y="3658266"/>
            <a:ext cx="153785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600" b="1" u="none" strike="noStrike" kern="1200" cap="none" spc="0" normalizeH="0" baseline="0" noProof="0" dirty="0">
                <a:ln>
                  <a:noFill/>
                </a:ln>
                <a:solidFill>
                  <a:prstClr val="black"/>
                </a:solidFill>
                <a:effectLst/>
                <a:uLnTx/>
                <a:uFillTx/>
                <a:latin typeface="Calibri"/>
                <a:ea typeface="+mn-ea"/>
                <a:cs typeface="+mn-cs"/>
              </a:rPr>
              <a:t>CH 1: I, Q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prstClr val="black"/>
                </a:solidFill>
                <a:effectLst/>
                <a:uLnTx/>
                <a:uFillTx/>
                <a:latin typeface="Calibri"/>
                <a:ea typeface="+mn-ea"/>
                <a:cs typeface="+mn-cs"/>
              </a:rPr>
              <a: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      CH 2:  I , Q</a:t>
            </a:r>
            <a:r>
              <a:rPr kumimoji="0" lang="en-US" sz="1600" b="1"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prstClr val="black"/>
                </a:solidFill>
                <a:effectLst/>
                <a:uLnTx/>
                <a:uFillTx/>
                <a:latin typeface="Calibri"/>
                <a:ea typeface="+mn-ea"/>
                <a:cs typeface="+mn-cs"/>
              </a:rPr>
              <a:t>      Channels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prstClr val="black"/>
                </a:solidFill>
                <a:effectLst/>
                <a:uLnTx/>
                <a:uFillTx/>
                <a:latin typeface="Calibri"/>
                <a:ea typeface="+mn-ea"/>
                <a:cs typeface="+mn-cs"/>
              </a:rPr>
              <a:t>     Processing</a:t>
            </a:r>
          </a:p>
        </p:txBody>
      </p:sp>
      <p:cxnSp>
        <p:nvCxnSpPr>
          <p:cNvPr id="215" name="Straight Arrow Connector 214">
            <a:extLst>
              <a:ext uri="{FF2B5EF4-FFF2-40B4-BE49-F238E27FC236}">
                <a16:creationId xmlns:a16="http://schemas.microsoft.com/office/drawing/2014/main" id="{B7E25812-4886-4B54-9AD9-D878CB907B95}"/>
              </a:ext>
            </a:extLst>
          </p:cNvPr>
          <p:cNvCxnSpPr>
            <a:cxnSpLocks/>
          </p:cNvCxnSpPr>
          <p:nvPr/>
        </p:nvCxnSpPr>
        <p:spPr>
          <a:xfrm flipH="1">
            <a:off x="7734346" y="4329867"/>
            <a:ext cx="298758" cy="15087"/>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3F1EEE0-A678-4793-B54A-66D920C5A309}"/>
              </a:ext>
            </a:extLst>
          </p:cNvPr>
          <p:cNvCxnSpPr>
            <a:cxnSpLocks/>
          </p:cNvCxnSpPr>
          <p:nvPr/>
        </p:nvCxnSpPr>
        <p:spPr>
          <a:xfrm>
            <a:off x="2362200" y="3137099"/>
            <a:ext cx="0" cy="2232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806D7649-6A7B-4B8B-BA51-4770A20B846E}"/>
              </a:ext>
            </a:extLst>
          </p:cNvPr>
          <p:cNvCxnSpPr>
            <a:cxnSpLocks/>
          </p:cNvCxnSpPr>
          <p:nvPr/>
        </p:nvCxnSpPr>
        <p:spPr>
          <a:xfrm flipH="1">
            <a:off x="7738196" y="4544825"/>
            <a:ext cx="298758" cy="15087"/>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9AB1BEAE-471A-47D5-8E88-13E263A004B6}"/>
              </a:ext>
            </a:extLst>
          </p:cNvPr>
          <p:cNvSpPr txBox="1"/>
          <p:nvPr/>
        </p:nvSpPr>
        <p:spPr>
          <a:xfrm>
            <a:off x="6891781" y="4564717"/>
            <a:ext cx="9749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lang="en-US" sz="1600" b="1" dirty="0" err="1">
                <a:solidFill>
                  <a:prstClr val="black"/>
                </a:solidFill>
                <a:latin typeface="Calibri"/>
              </a:rPr>
              <a:t>freq</a:t>
            </a:r>
            <a:r>
              <a:rPr lang="en-US" sz="1600" b="1" dirty="0">
                <a:solidFill>
                  <a:prstClr val="black"/>
                </a:solidFill>
                <a:latin typeface="Calibri"/>
              </a:rPr>
              <a:t> dev</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1" name="TextBox 320">
            <a:extLst>
              <a:ext uri="{FF2B5EF4-FFF2-40B4-BE49-F238E27FC236}">
                <a16:creationId xmlns:a16="http://schemas.microsoft.com/office/drawing/2014/main" id="{D4A509F8-BC3B-465F-9F57-61C1B499B29F}"/>
              </a:ext>
            </a:extLst>
          </p:cNvPr>
          <p:cNvSpPr txBox="1"/>
          <p:nvPr/>
        </p:nvSpPr>
        <p:spPr>
          <a:xfrm>
            <a:off x="7025445" y="4169713"/>
            <a:ext cx="7608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offset</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2" name="TextBox 321">
            <a:extLst>
              <a:ext uri="{FF2B5EF4-FFF2-40B4-BE49-F238E27FC236}">
                <a16:creationId xmlns:a16="http://schemas.microsoft.com/office/drawing/2014/main" id="{0E9B3B82-9B9B-48EA-BACA-3325825633B3}"/>
              </a:ext>
            </a:extLst>
          </p:cNvPr>
          <p:cNvSpPr txBox="1"/>
          <p:nvPr/>
        </p:nvSpPr>
        <p:spPr>
          <a:xfrm>
            <a:off x="6828260" y="4393076"/>
            <a:ext cx="12494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VLF drift</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24" name="Straight Arrow Connector 323">
            <a:extLst>
              <a:ext uri="{FF2B5EF4-FFF2-40B4-BE49-F238E27FC236}">
                <a16:creationId xmlns:a16="http://schemas.microsoft.com/office/drawing/2014/main" id="{03908857-EAC8-4CFE-8452-0C5CDD3C5149}"/>
              </a:ext>
            </a:extLst>
          </p:cNvPr>
          <p:cNvCxnSpPr>
            <a:cxnSpLocks/>
          </p:cNvCxnSpPr>
          <p:nvPr/>
        </p:nvCxnSpPr>
        <p:spPr>
          <a:xfrm flipH="1">
            <a:off x="7747921" y="4734180"/>
            <a:ext cx="298758" cy="15087"/>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DE651B28-23C4-42C1-9F59-6F8FA644363C}"/>
              </a:ext>
            </a:extLst>
          </p:cNvPr>
          <p:cNvCxnSpPr>
            <a:cxnSpLocks/>
            <a:endCxn id="213" idx="1"/>
          </p:cNvCxnSpPr>
          <p:nvPr/>
        </p:nvCxnSpPr>
        <p:spPr>
          <a:xfrm flipV="1">
            <a:off x="2731319" y="4362578"/>
            <a:ext cx="1611573" cy="643562"/>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45" name="Rectangle: Rounded Corners 344">
            <a:extLst>
              <a:ext uri="{FF2B5EF4-FFF2-40B4-BE49-F238E27FC236}">
                <a16:creationId xmlns:a16="http://schemas.microsoft.com/office/drawing/2014/main" id="{7F1D3E94-48F5-4BA1-B1A1-C0AC7C0D4481}"/>
              </a:ext>
            </a:extLst>
          </p:cNvPr>
          <p:cNvSpPr/>
          <p:nvPr/>
        </p:nvSpPr>
        <p:spPr>
          <a:xfrm>
            <a:off x="2959761" y="3661698"/>
            <a:ext cx="1270170" cy="35511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TextBox 345">
            <a:extLst>
              <a:ext uri="{FF2B5EF4-FFF2-40B4-BE49-F238E27FC236}">
                <a16:creationId xmlns:a16="http://schemas.microsoft.com/office/drawing/2014/main" id="{8AA052BC-2820-4D9A-B8D7-914E1C516EAB}"/>
              </a:ext>
            </a:extLst>
          </p:cNvPr>
          <p:cNvSpPr txBox="1"/>
          <p:nvPr/>
        </p:nvSpPr>
        <p:spPr>
          <a:xfrm>
            <a:off x="5384761" y="2796374"/>
            <a:ext cx="13931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a:ea typeface="+mn-ea"/>
                <a:cs typeface="+mn-cs"/>
              </a:rPr>
              <a:t>mixAudioSel</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48" name="Straight Arrow Connector 347">
            <a:extLst>
              <a:ext uri="{FF2B5EF4-FFF2-40B4-BE49-F238E27FC236}">
                <a16:creationId xmlns:a16="http://schemas.microsoft.com/office/drawing/2014/main" id="{DD891704-A522-4AB7-8BA1-68B144D0A229}"/>
              </a:ext>
            </a:extLst>
          </p:cNvPr>
          <p:cNvCxnSpPr>
            <a:cxnSpLocks/>
          </p:cNvCxnSpPr>
          <p:nvPr/>
        </p:nvCxnSpPr>
        <p:spPr>
          <a:xfrm flipH="1">
            <a:off x="2669602" y="3787476"/>
            <a:ext cx="28648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1" name="Rectangle 350">
            <a:extLst>
              <a:ext uri="{FF2B5EF4-FFF2-40B4-BE49-F238E27FC236}">
                <a16:creationId xmlns:a16="http://schemas.microsoft.com/office/drawing/2014/main" id="{B22D0CBA-614C-443A-9584-68E1501DE7F6}"/>
              </a:ext>
            </a:extLst>
          </p:cNvPr>
          <p:cNvSpPr/>
          <p:nvPr/>
        </p:nvSpPr>
        <p:spPr>
          <a:xfrm>
            <a:off x="6326140" y="6003345"/>
            <a:ext cx="1365500" cy="356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TextBox 351">
            <a:extLst>
              <a:ext uri="{FF2B5EF4-FFF2-40B4-BE49-F238E27FC236}">
                <a16:creationId xmlns:a16="http://schemas.microsoft.com/office/drawing/2014/main" id="{7DBFF96D-D97B-4277-9C5E-A9651DC871E4}"/>
              </a:ext>
            </a:extLst>
          </p:cNvPr>
          <p:cNvSpPr txBox="1"/>
          <p:nvPr/>
        </p:nvSpPr>
        <p:spPr>
          <a:xfrm>
            <a:off x="6377556" y="5978267"/>
            <a:ext cx="126868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        Collection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 </a:t>
            </a:r>
            <a:r>
              <a:rPr lang="en-US" sz="1000" b="1" dirty="0">
                <a:solidFill>
                  <a:prstClr val="black"/>
                </a:solidFill>
                <a:latin typeface="Calibri"/>
              </a:rPr>
              <a:t>A</a:t>
            </a:r>
            <a:r>
              <a:rPr kumimoji="0" lang="en-US" sz="1000" b="1" i="0" u="none" strike="noStrike" kern="1200" cap="none" spc="0" normalizeH="0" baseline="0" noProof="0" dirty="0" err="1">
                <a:ln>
                  <a:noFill/>
                </a:ln>
                <a:solidFill>
                  <a:prstClr val="black"/>
                </a:solidFill>
                <a:effectLst/>
                <a:uLnTx/>
                <a:uFillTx/>
                <a:latin typeface="Calibri"/>
                <a:ea typeface="+mn-ea"/>
                <a:cs typeface="+mn-cs"/>
              </a:rPr>
              <a:t>udio</a:t>
            </a:r>
            <a:r>
              <a:rPr kumimoji="0" lang="en-US" sz="1000" b="1" i="0" u="none" strike="noStrike" kern="1200" cap="none" spc="0" normalizeH="0" baseline="0" noProof="0" dirty="0">
                <a:ln>
                  <a:noFill/>
                </a:ln>
                <a:solidFill>
                  <a:prstClr val="black"/>
                </a:solidFill>
                <a:effectLst/>
                <a:uLnTx/>
                <a:uFillTx/>
                <a:latin typeface="Calibri"/>
                <a:ea typeface="+mn-ea"/>
                <a:cs typeface="+mn-cs"/>
              </a:rPr>
              <a:t> Components</a:t>
            </a:r>
          </a:p>
        </p:txBody>
      </p:sp>
      <p:sp>
        <p:nvSpPr>
          <p:cNvPr id="353" name="Rectangle: Rounded Corners 352">
            <a:extLst>
              <a:ext uri="{FF2B5EF4-FFF2-40B4-BE49-F238E27FC236}">
                <a16:creationId xmlns:a16="http://schemas.microsoft.com/office/drawing/2014/main" id="{809509FD-E831-4749-B7D0-B137BECE1BCB}"/>
              </a:ext>
            </a:extLst>
          </p:cNvPr>
          <p:cNvSpPr/>
          <p:nvPr/>
        </p:nvSpPr>
        <p:spPr>
          <a:xfrm>
            <a:off x="8080253" y="4344620"/>
            <a:ext cx="987667" cy="375398"/>
          </a:xfrm>
          <a:prstGeom prst="roundRect">
            <a:avLst>
              <a:gd name="adj"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TextBox 353">
            <a:extLst>
              <a:ext uri="{FF2B5EF4-FFF2-40B4-BE49-F238E27FC236}">
                <a16:creationId xmlns:a16="http://schemas.microsoft.com/office/drawing/2014/main" id="{F6311444-CDF8-46FE-9673-73E8194D39E8}"/>
              </a:ext>
            </a:extLst>
          </p:cNvPr>
          <p:cNvSpPr txBox="1"/>
          <p:nvPr/>
        </p:nvSpPr>
        <p:spPr>
          <a:xfrm>
            <a:off x="8314781" y="4313945"/>
            <a:ext cx="607091" cy="369332"/>
          </a:xfrm>
          <a:prstGeom prst="rect">
            <a:avLst/>
          </a:prstGeom>
          <a:noFill/>
        </p:spPr>
        <p:txBody>
          <a:bodyPr wrap="square" rtlCol="0">
            <a:spAutoFit/>
          </a:bodyPr>
          <a:lstStyle/>
          <a:p>
            <a:r>
              <a:rPr lang="en-US" b="1" dirty="0"/>
              <a:t>sine</a:t>
            </a:r>
          </a:p>
        </p:txBody>
      </p:sp>
      <p:sp>
        <p:nvSpPr>
          <p:cNvPr id="355" name="TextBox 354">
            <a:extLst>
              <a:ext uri="{FF2B5EF4-FFF2-40B4-BE49-F238E27FC236}">
                <a16:creationId xmlns:a16="http://schemas.microsoft.com/office/drawing/2014/main" id="{13D36756-FC42-45E5-AD14-60CBD77844C0}"/>
              </a:ext>
            </a:extLst>
          </p:cNvPr>
          <p:cNvSpPr txBox="1"/>
          <p:nvPr/>
        </p:nvSpPr>
        <p:spPr>
          <a:xfrm>
            <a:off x="8046732" y="3649449"/>
            <a:ext cx="987667" cy="369332"/>
          </a:xfrm>
          <a:prstGeom prst="rect">
            <a:avLst/>
          </a:prstGeom>
          <a:noFill/>
        </p:spPr>
        <p:txBody>
          <a:bodyPr wrap="square" rtlCol="0">
            <a:spAutoFit/>
          </a:bodyPr>
          <a:lstStyle/>
          <a:p>
            <a:r>
              <a:rPr lang="en-US" b="1" dirty="0"/>
              <a:t>multiply</a:t>
            </a:r>
          </a:p>
        </p:txBody>
      </p:sp>
      <p:sp>
        <p:nvSpPr>
          <p:cNvPr id="356" name="Rectangle: Rounded Corners 355">
            <a:extLst>
              <a:ext uri="{FF2B5EF4-FFF2-40B4-BE49-F238E27FC236}">
                <a16:creationId xmlns:a16="http://schemas.microsoft.com/office/drawing/2014/main" id="{F2983896-F4B8-4520-83BF-17CAF14E135A}"/>
              </a:ext>
            </a:extLst>
          </p:cNvPr>
          <p:cNvSpPr/>
          <p:nvPr/>
        </p:nvSpPr>
        <p:spPr>
          <a:xfrm>
            <a:off x="8053791" y="3678148"/>
            <a:ext cx="973551" cy="3753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TextBox 359">
            <a:extLst>
              <a:ext uri="{FF2B5EF4-FFF2-40B4-BE49-F238E27FC236}">
                <a16:creationId xmlns:a16="http://schemas.microsoft.com/office/drawing/2014/main" id="{EDCE7869-ABBA-4FCF-9E5B-5A9763A4CDE7}"/>
              </a:ext>
            </a:extLst>
          </p:cNvPr>
          <p:cNvSpPr txBox="1"/>
          <p:nvPr/>
        </p:nvSpPr>
        <p:spPr>
          <a:xfrm>
            <a:off x="7773920" y="4819946"/>
            <a:ext cx="1556363" cy="584775"/>
          </a:xfrm>
          <a:prstGeom prst="rect">
            <a:avLst/>
          </a:prstGeom>
          <a:noFill/>
        </p:spPr>
        <p:txBody>
          <a:bodyPr wrap="square" rtlCol="0">
            <a:spAutoFit/>
          </a:bodyPr>
          <a:lstStyle/>
          <a:p>
            <a:r>
              <a:rPr lang="en-US" sz="1600" b="1" dirty="0"/>
              <a:t>~7500 Hz   L.O.</a:t>
            </a:r>
          </a:p>
          <a:p>
            <a:r>
              <a:rPr lang="en-US" sz="1600" b="1" dirty="0"/>
              <a:t> Down mixer</a:t>
            </a:r>
          </a:p>
        </p:txBody>
      </p:sp>
      <p:cxnSp>
        <p:nvCxnSpPr>
          <p:cNvPr id="361" name="Straight Arrow Connector 360">
            <a:extLst>
              <a:ext uri="{FF2B5EF4-FFF2-40B4-BE49-F238E27FC236}">
                <a16:creationId xmlns:a16="http://schemas.microsoft.com/office/drawing/2014/main" id="{1E011426-6D81-4B26-BC89-035C123DBB05}"/>
              </a:ext>
            </a:extLst>
          </p:cNvPr>
          <p:cNvCxnSpPr>
            <a:cxnSpLocks/>
          </p:cNvCxnSpPr>
          <p:nvPr/>
        </p:nvCxnSpPr>
        <p:spPr>
          <a:xfrm flipH="1" flipV="1">
            <a:off x="8578500" y="4053982"/>
            <a:ext cx="14873" cy="25909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6C4F3D46-8821-406E-B1C5-18C11BB8FE52}"/>
              </a:ext>
            </a:extLst>
          </p:cNvPr>
          <p:cNvCxnSpPr>
            <a:cxnSpLocks/>
            <a:endCxn id="101" idx="1"/>
          </p:cNvCxnSpPr>
          <p:nvPr/>
        </p:nvCxnSpPr>
        <p:spPr>
          <a:xfrm flipV="1">
            <a:off x="6365038" y="3898418"/>
            <a:ext cx="579836" cy="14558"/>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5" name="Rectangle: Rounded Corners 364">
            <a:extLst>
              <a:ext uri="{FF2B5EF4-FFF2-40B4-BE49-F238E27FC236}">
                <a16:creationId xmlns:a16="http://schemas.microsoft.com/office/drawing/2014/main" id="{BFD99F5E-4D51-4264-A55B-ED947EB2861D}"/>
              </a:ext>
            </a:extLst>
          </p:cNvPr>
          <p:cNvSpPr/>
          <p:nvPr/>
        </p:nvSpPr>
        <p:spPr>
          <a:xfrm rot="5400000">
            <a:off x="5436422" y="3790324"/>
            <a:ext cx="1484458" cy="3458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TextBox 365">
            <a:extLst>
              <a:ext uri="{FF2B5EF4-FFF2-40B4-BE49-F238E27FC236}">
                <a16:creationId xmlns:a16="http://schemas.microsoft.com/office/drawing/2014/main" id="{1AFC1F95-14C4-4EF7-81E9-E4CDEF24864F}"/>
              </a:ext>
            </a:extLst>
          </p:cNvPr>
          <p:cNvSpPr txBox="1"/>
          <p:nvPr/>
        </p:nvSpPr>
        <p:spPr>
          <a:xfrm>
            <a:off x="6947974" y="3728101"/>
            <a:ext cx="776186" cy="369332"/>
          </a:xfrm>
          <a:prstGeom prst="rect">
            <a:avLst/>
          </a:prstGeom>
          <a:noFill/>
        </p:spPr>
        <p:txBody>
          <a:bodyPr wrap="square" rtlCol="0">
            <a:spAutoFit/>
          </a:bodyPr>
          <a:lstStyle/>
          <a:p>
            <a:r>
              <a:rPr lang="en-US" b="1" dirty="0"/>
              <a:t>LP FIR</a:t>
            </a:r>
          </a:p>
        </p:txBody>
      </p:sp>
      <p:cxnSp>
        <p:nvCxnSpPr>
          <p:cNvPr id="371" name="Straight Arrow Connector 370">
            <a:extLst>
              <a:ext uri="{FF2B5EF4-FFF2-40B4-BE49-F238E27FC236}">
                <a16:creationId xmlns:a16="http://schemas.microsoft.com/office/drawing/2014/main" id="{627DFAE7-BDDF-4DAA-B0C0-209A7C23CE39}"/>
              </a:ext>
            </a:extLst>
          </p:cNvPr>
          <p:cNvCxnSpPr>
            <a:cxnSpLocks/>
          </p:cNvCxnSpPr>
          <p:nvPr/>
        </p:nvCxnSpPr>
        <p:spPr>
          <a:xfrm>
            <a:off x="7691640" y="3865847"/>
            <a:ext cx="358346" cy="13519"/>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5" name="Rectangle: Rounded Corners 384">
            <a:extLst>
              <a:ext uri="{FF2B5EF4-FFF2-40B4-BE49-F238E27FC236}">
                <a16:creationId xmlns:a16="http://schemas.microsoft.com/office/drawing/2014/main" id="{98BFCA44-50CE-47BB-B9CC-628B1134E2E9}"/>
              </a:ext>
            </a:extLst>
          </p:cNvPr>
          <p:cNvSpPr/>
          <p:nvPr/>
        </p:nvSpPr>
        <p:spPr>
          <a:xfrm>
            <a:off x="1298814" y="4433960"/>
            <a:ext cx="1200358" cy="35511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TextBox 385">
            <a:extLst>
              <a:ext uri="{FF2B5EF4-FFF2-40B4-BE49-F238E27FC236}">
                <a16:creationId xmlns:a16="http://schemas.microsoft.com/office/drawing/2014/main" id="{3A8F3C71-89FE-42CC-892E-7FBFAFAFC200}"/>
              </a:ext>
            </a:extLst>
          </p:cNvPr>
          <p:cNvSpPr txBox="1"/>
          <p:nvPr/>
        </p:nvSpPr>
        <p:spPr>
          <a:xfrm>
            <a:off x="1138238" y="4443995"/>
            <a:ext cx="14637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87" name="Straight Arrow Connector 386">
            <a:extLst>
              <a:ext uri="{FF2B5EF4-FFF2-40B4-BE49-F238E27FC236}">
                <a16:creationId xmlns:a16="http://schemas.microsoft.com/office/drawing/2014/main" id="{EA009D4C-A3AF-4C5F-9E6C-6D27D24CEF29}"/>
              </a:ext>
            </a:extLst>
          </p:cNvPr>
          <p:cNvCxnSpPr>
            <a:cxnSpLocks/>
          </p:cNvCxnSpPr>
          <p:nvPr/>
        </p:nvCxnSpPr>
        <p:spPr>
          <a:xfrm flipH="1" flipV="1">
            <a:off x="500007" y="4356504"/>
            <a:ext cx="927084" cy="701906"/>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11970E4E-4548-4192-9ED5-EF9A10823627}"/>
              </a:ext>
            </a:extLst>
          </p:cNvPr>
          <p:cNvCxnSpPr>
            <a:cxnSpLocks/>
          </p:cNvCxnSpPr>
          <p:nvPr/>
        </p:nvCxnSpPr>
        <p:spPr>
          <a:xfrm flipV="1">
            <a:off x="1898993" y="4158882"/>
            <a:ext cx="0" cy="2997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70F54BB0-DCD9-40AA-8D70-9C86A7BB981D}"/>
              </a:ext>
            </a:extLst>
          </p:cNvPr>
          <p:cNvCxnSpPr>
            <a:cxnSpLocks/>
          </p:cNvCxnSpPr>
          <p:nvPr/>
        </p:nvCxnSpPr>
        <p:spPr>
          <a:xfrm flipV="1">
            <a:off x="8644662" y="3168796"/>
            <a:ext cx="0" cy="509352"/>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48D5B28-DE8E-4160-945C-685DE62D50D5}"/>
              </a:ext>
            </a:extLst>
          </p:cNvPr>
          <p:cNvCxnSpPr>
            <a:cxnSpLocks/>
            <a:endCxn id="213" idx="1"/>
          </p:cNvCxnSpPr>
          <p:nvPr/>
        </p:nvCxnSpPr>
        <p:spPr>
          <a:xfrm>
            <a:off x="3591171" y="4017054"/>
            <a:ext cx="751721" cy="345524"/>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CFB6C4E9-99A8-44AF-B20A-DEC051C577F8}"/>
              </a:ext>
            </a:extLst>
          </p:cNvPr>
          <p:cNvSpPr/>
          <p:nvPr/>
        </p:nvSpPr>
        <p:spPr>
          <a:xfrm>
            <a:off x="63834" y="3962400"/>
            <a:ext cx="1215390" cy="3458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D7E2251-310A-4D83-AAB6-24323F8E7BFD}"/>
              </a:ext>
            </a:extLst>
          </p:cNvPr>
          <p:cNvSpPr txBox="1"/>
          <p:nvPr/>
        </p:nvSpPr>
        <p:spPr>
          <a:xfrm>
            <a:off x="70788" y="3938880"/>
            <a:ext cx="1268681" cy="369332"/>
          </a:xfrm>
          <a:prstGeom prst="rect">
            <a:avLst/>
          </a:prstGeom>
          <a:noFill/>
        </p:spPr>
        <p:txBody>
          <a:bodyPr wrap="none" rtlCol="0">
            <a:spAutoFit/>
          </a:bodyPr>
          <a:lstStyle/>
          <a:p>
            <a:r>
              <a:rPr lang="en-US" b="1" dirty="0"/>
              <a:t>LP FIR filter</a:t>
            </a:r>
          </a:p>
        </p:txBody>
      </p:sp>
      <p:cxnSp>
        <p:nvCxnSpPr>
          <p:cNvPr id="114" name="Straight Arrow Connector 113">
            <a:extLst>
              <a:ext uri="{FF2B5EF4-FFF2-40B4-BE49-F238E27FC236}">
                <a16:creationId xmlns:a16="http://schemas.microsoft.com/office/drawing/2014/main" id="{AE143C8D-B0D2-4AE3-8FE2-39BE3A2080AE}"/>
              </a:ext>
            </a:extLst>
          </p:cNvPr>
          <p:cNvCxnSpPr>
            <a:cxnSpLocks/>
          </p:cNvCxnSpPr>
          <p:nvPr/>
        </p:nvCxnSpPr>
        <p:spPr>
          <a:xfrm flipH="1" flipV="1">
            <a:off x="605996" y="4310065"/>
            <a:ext cx="718940" cy="324373"/>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D8C0EB1-7BA0-4DCE-ADCB-79A2584D03AE}"/>
              </a:ext>
            </a:extLst>
          </p:cNvPr>
          <p:cNvCxnSpPr>
            <a:cxnSpLocks/>
          </p:cNvCxnSpPr>
          <p:nvPr/>
        </p:nvCxnSpPr>
        <p:spPr>
          <a:xfrm flipH="1">
            <a:off x="8063146" y="6625776"/>
            <a:ext cx="28648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FC53B4F-44AA-4CC0-B8A1-BB5BBBD3B48B}"/>
              </a:ext>
            </a:extLst>
          </p:cNvPr>
          <p:cNvSpPr txBox="1"/>
          <p:nvPr/>
        </p:nvSpPr>
        <p:spPr>
          <a:xfrm>
            <a:off x="5000146" y="1106472"/>
            <a:ext cx="9538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     input</a:t>
            </a:r>
          </a:p>
        </p:txBody>
      </p:sp>
      <p:sp>
        <p:nvSpPr>
          <p:cNvPr id="94" name="TextBox 93">
            <a:extLst>
              <a:ext uri="{FF2B5EF4-FFF2-40B4-BE49-F238E27FC236}">
                <a16:creationId xmlns:a16="http://schemas.microsoft.com/office/drawing/2014/main" id="{7F2074B9-B304-4B07-9FC2-3DF3A22C54F3}"/>
              </a:ext>
            </a:extLst>
          </p:cNvPr>
          <p:cNvSpPr txBox="1"/>
          <p:nvPr/>
        </p:nvSpPr>
        <p:spPr>
          <a:xfrm>
            <a:off x="8333856" y="6502665"/>
            <a:ext cx="62161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Control</a:t>
            </a:r>
          </a:p>
        </p:txBody>
      </p:sp>
      <p:cxnSp>
        <p:nvCxnSpPr>
          <p:cNvPr id="73" name="Straight Arrow Connector 72">
            <a:extLst>
              <a:ext uri="{FF2B5EF4-FFF2-40B4-BE49-F238E27FC236}">
                <a16:creationId xmlns:a16="http://schemas.microsoft.com/office/drawing/2014/main" id="{A3222C0C-2903-45C4-8961-9B04F0768509}"/>
              </a:ext>
            </a:extLst>
          </p:cNvPr>
          <p:cNvCxnSpPr>
            <a:cxnSpLocks/>
          </p:cNvCxnSpPr>
          <p:nvPr/>
        </p:nvCxnSpPr>
        <p:spPr>
          <a:xfrm flipH="1">
            <a:off x="2593211" y="4121833"/>
            <a:ext cx="8760" cy="9276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79A9E779-664D-4BD4-A4F9-D35CB07223CB}"/>
              </a:ext>
            </a:extLst>
          </p:cNvPr>
          <p:cNvSpPr/>
          <p:nvPr/>
        </p:nvSpPr>
        <p:spPr>
          <a:xfrm>
            <a:off x="2449571" y="5797777"/>
            <a:ext cx="1022330" cy="31429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9A175F7E-4816-49EB-AC05-05CE96C2C49B}"/>
              </a:ext>
            </a:extLst>
          </p:cNvPr>
          <p:cNvSpPr txBox="1"/>
          <p:nvPr/>
        </p:nvSpPr>
        <p:spPr>
          <a:xfrm>
            <a:off x="2337751" y="5791200"/>
            <a:ext cx="114293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amp Right</a:t>
            </a:r>
          </a:p>
        </p:txBody>
      </p:sp>
      <p:cxnSp>
        <p:nvCxnSpPr>
          <p:cNvPr id="82" name="Straight Arrow Connector 81">
            <a:extLst>
              <a:ext uri="{FF2B5EF4-FFF2-40B4-BE49-F238E27FC236}">
                <a16:creationId xmlns:a16="http://schemas.microsoft.com/office/drawing/2014/main" id="{EBE734D8-679C-479D-8721-A06E3355B567}"/>
              </a:ext>
            </a:extLst>
          </p:cNvPr>
          <p:cNvCxnSpPr>
            <a:cxnSpLocks/>
          </p:cNvCxnSpPr>
          <p:nvPr/>
        </p:nvCxnSpPr>
        <p:spPr>
          <a:xfrm flipH="1" flipV="1">
            <a:off x="1170366" y="6096002"/>
            <a:ext cx="22672" cy="706801"/>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9D058F44-7400-431A-9275-35C61E003FE0}"/>
              </a:ext>
            </a:extLst>
          </p:cNvPr>
          <p:cNvSpPr/>
          <p:nvPr/>
        </p:nvSpPr>
        <p:spPr>
          <a:xfrm>
            <a:off x="637028" y="5820213"/>
            <a:ext cx="1022330" cy="31429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F2C4C67F-9996-485A-A7A8-C5A43AF2CE27}"/>
              </a:ext>
            </a:extLst>
          </p:cNvPr>
          <p:cNvSpPr txBox="1"/>
          <p:nvPr/>
        </p:nvSpPr>
        <p:spPr>
          <a:xfrm>
            <a:off x="533400" y="5826728"/>
            <a:ext cx="114293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amp Left</a:t>
            </a:r>
          </a:p>
        </p:txBody>
      </p:sp>
      <p:cxnSp>
        <p:nvCxnSpPr>
          <p:cNvPr id="85" name="Straight Arrow Connector 84">
            <a:extLst>
              <a:ext uri="{FF2B5EF4-FFF2-40B4-BE49-F238E27FC236}">
                <a16:creationId xmlns:a16="http://schemas.microsoft.com/office/drawing/2014/main" id="{3A27B4FA-796B-41F5-8A8E-4DBF1A3B035C}"/>
              </a:ext>
            </a:extLst>
          </p:cNvPr>
          <p:cNvCxnSpPr>
            <a:cxnSpLocks/>
          </p:cNvCxnSpPr>
          <p:nvPr/>
        </p:nvCxnSpPr>
        <p:spPr>
          <a:xfrm flipV="1">
            <a:off x="1172536" y="5531580"/>
            <a:ext cx="1771388" cy="21189"/>
          </a:xfrm>
          <a:prstGeom prst="straightConnector1">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C7AFA44-8F5F-4A2C-AB85-9901787A9DA6}"/>
              </a:ext>
            </a:extLst>
          </p:cNvPr>
          <p:cNvCxnSpPr>
            <a:cxnSpLocks/>
          </p:cNvCxnSpPr>
          <p:nvPr/>
        </p:nvCxnSpPr>
        <p:spPr>
          <a:xfrm flipH="1" flipV="1">
            <a:off x="2952454" y="5486400"/>
            <a:ext cx="11157" cy="341081"/>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AEFB312-6852-486D-8B36-A93E92F1BDE9}"/>
              </a:ext>
            </a:extLst>
          </p:cNvPr>
          <p:cNvCxnSpPr>
            <a:cxnSpLocks/>
          </p:cNvCxnSpPr>
          <p:nvPr/>
        </p:nvCxnSpPr>
        <p:spPr>
          <a:xfrm flipV="1">
            <a:off x="1194489" y="5585006"/>
            <a:ext cx="1" cy="278423"/>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EC3C1EC-945E-4205-960F-00FCF12A73A5}"/>
              </a:ext>
            </a:extLst>
          </p:cNvPr>
          <p:cNvCxnSpPr>
            <a:cxnSpLocks/>
          </p:cNvCxnSpPr>
          <p:nvPr/>
        </p:nvCxnSpPr>
        <p:spPr>
          <a:xfrm flipH="1">
            <a:off x="3512983" y="5945088"/>
            <a:ext cx="5851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025554E-1922-45DA-BEAC-DFFE8BEAB027}"/>
              </a:ext>
            </a:extLst>
          </p:cNvPr>
          <p:cNvCxnSpPr>
            <a:cxnSpLocks/>
            <a:endCxn id="84" idx="3"/>
          </p:cNvCxnSpPr>
          <p:nvPr/>
        </p:nvCxnSpPr>
        <p:spPr>
          <a:xfrm flipH="1">
            <a:off x="1676336" y="5955555"/>
            <a:ext cx="773236" cy="250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2F16575-AEEB-4D77-9EBF-4A6815B86162}"/>
              </a:ext>
            </a:extLst>
          </p:cNvPr>
          <p:cNvSpPr txBox="1"/>
          <p:nvPr/>
        </p:nvSpPr>
        <p:spPr>
          <a:xfrm>
            <a:off x="4142102" y="5656940"/>
            <a:ext cx="188896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Output   Level settings </a:t>
            </a:r>
          </a:p>
        </p:txBody>
      </p:sp>
      <p:sp>
        <p:nvSpPr>
          <p:cNvPr id="91" name="Rectangle: Rounded Corners 90">
            <a:extLst>
              <a:ext uri="{FF2B5EF4-FFF2-40B4-BE49-F238E27FC236}">
                <a16:creationId xmlns:a16="http://schemas.microsoft.com/office/drawing/2014/main" id="{11159ABC-9E21-4AC9-819D-F1738A50CC3C}"/>
              </a:ext>
            </a:extLst>
          </p:cNvPr>
          <p:cNvSpPr/>
          <p:nvPr/>
        </p:nvSpPr>
        <p:spPr>
          <a:xfrm>
            <a:off x="3717313" y="6093092"/>
            <a:ext cx="1200358" cy="35511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3D8D9CEC-5029-461D-8E12-FC285EA5609B}"/>
              </a:ext>
            </a:extLst>
          </p:cNvPr>
          <p:cNvSpPr txBox="1"/>
          <p:nvPr/>
        </p:nvSpPr>
        <p:spPr>
          <a:xfrm>
            <a:off x="3568598" y="6161196"/>
            <a:ext cx="14637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A4E3E578-B9D0-4B25-91BB-DCFD000333B1}"/>
              </a:ext>
            </a:extLst>
          </p:cNvPr>
          <p:cNvSpPr txBox="1"/>
          <p:nvPr/>
        </p:nvSpPr>
        <p:spPr>
          <a:xfrm>
            <a:off x="4941775" y="6107414"/>
            <a:ext cx="1208734" cy="523220"/>
          </a:xfrm>
          <a:prstGeom prst="rect">
            <a:avLst/>
          </a:prstGeom>
          <a:noFill/>
        </p:spPr>
        <p:txBody>
          <a:bodyPr wrap="square" rtlCol="0">
            <a:spAutoFit/>
          </a:bodyPr>
          <a:lstStyle/>
          <a:p>
            <a:pPr lvl="0">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Testing and</a:t>
            </a:r>
          </a:p>
          <a:p>
            <a:pPr lvl="0">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lang="en-US" sz="1400" b="1" dirty="0">
                <a:solidFill>
                  <a:prstClr val="black"/>
                </a:solidFill>
              </a:rPr>
              <a:t>calibration</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98" name="Straight Arrow Connector 97">
            <a:extLst>
              <a:ext uri="{FF2B5EF4-FFF2-40B4-BE49-F238E27FC236}">
                <a16:creationId xmlns:a16="http://schemas.microsoft.com/office/drawing/2014/main" id="{D1E5182E-15AF-49AA-94B3-9D73A4D56337}"/>
              </a:ext>
            </a:extLst>
          </p:cNvPr>
          <p:cNvCxnSpPr>
            <a:cxnSpLocks/>
          </p:cNvCxnSpPr>
          <p:nvPr/>
        </p:nvCxnSpPr>
        <p:spPr>
          <a:xfrm flipV="1">
            <a:off x="1170366" y="6296821"/>
            <a:ext cx="2560109" cy="23676"/>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0562133-417C-409E-BD48-8F92545FB839}"/>
              </a:ext>
            </a:extLst>
          </p:cNvPr>
          <p:cNvCxnSpPr>
            <a:cxnSpLocks/>
          </p:cNvCxnSpPr>
          <p:nvPr/>
        </p:nvCxnSpPr>
        <p:spPr>
          <a:xfrm flipV="1">
            <a:off x="2982908" y="6539929"/>
            <a:ext cx="842672" cy="27925"/>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0945FFC1-CFCF-4D6A-82FF-434963D3D78B}"/>
              </a:ext>
            </a:extLst>
          </p:cNvPr>
          <p:cNvSpPr/>
          <p:nvPr/>
        </p:nvSpPr>
        <p:spPr>
          <a:xfrm>
            <a:off x="6944874" y="3708400"/>
            <a:ext cx="753208" cy="380036"/>
          </a:xfrm>
          <a:prstGeom prst="roundRect">
            <a:avLst>
              <a:gd name="adj"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50C73A4D-8F73-4E9B-82E9-5BA5281E88DA}"/>
              </a:ext>
            </a:extLst>
          </p:cNvPr>
          <p:cNvCxnSpPr>
            <a:cxnSpLocks/>
          </p:cNvCxnSpPr>
          <p:nvPr/>
        </p:nvCxnSpPr>
        <p:spPr>
          <a:xfrm flipV="1">
            <a:off x="5706386" y="3929123"/>
            <a:ext cx="312178" cy="9757"/>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218121A-983F-465A-9F05-C11852D9E044}"/>
              </a:ext>
            </a:extLst>
          </p:cNvPr>
          <p:cNvCxnSpPr>
            <a:cxnSpLocks/>
          </p:cNvCxnSpPr>
          <p:nvPr/>
        </p:nvCxnSpPr>
        <p:spPr>
          <a:xfrm flipV="1">
            <a:off x="6365038" y="3391322"/>
            <a:ext cx="504939" cy="1"/>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0047524-2CF7-40AB-BDC9-769B4ED6F31A}"/>
              </a:ext>
            </a:extLst>
          </p:cNvPr>
          <p:cNvCxnSpPr>
            <a:cxnSpLocks/>
          </p:cNvCxnSpPr>
          <p:nvPr/>
        </p:nvCxnSpPr>
        <p:spPr>
          <a:xfrm flipH="1">
            <a:off x="6850958" y="1467232"/>
            <a:ext cx="1" cy="1903129"/>
          </a:xfrm>
          <a:prstGeom prst="straightConnector1">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F9F6410-6DE2-4DAB-871C-40FF09D5AE3A}"/>
              </a:ext>
            </a:extLst>
          </p:cNvPr>
          <p:cNvSpPr txBox="1"/>
          <p:nvPr/>
        </p:nvSpPr>
        <p:spPr>
          <a:xfrm flipH="1">
            <a:off x="6371870" y="3043562"/>
            <a:ext cx="304171" cy="307777"/>
          </a:xfrm>
          <a:prstGeom prst="rect">
            <a:avLst/>
          </a:prstGeom>
          <a:noFill/>
        </p:spPr>
        <p:txBody>
          <a:bodyPr wrap="square" rtlCol="0">
            <a:spAutoFit/>
          </a:bodyPr>
          <a:lstStyle/>
          <a:p>
            <a:r>
              <a:rPr lang="en-US" sz="1400" dirty="0"/>
              <a:t>0</a:t>
            </a:r>
          </a:p>
        </p:txBody>
      </p:sp>
      <p:sp>
        <p:nvSpPr>
          <p:cNvPr id="127" name="TextBox 126">
            <a:extLst>
              <a:ext uri="{FF2B5EF4-FFF2-40B4-BE49-F238E27FC236}">
                <a16:creationId xmlns:a16="http://schemas.microsoft.com/office/drawing/2014/main" id="{0C7FD5B1-3336-4F64-8FD6-40A150D31AE4}"/>
              </a:ext>
            </a:extLst>
          </p:cNvPr>
          <p:cNvSpPr txBox="1"/>
          <p:nvPr/>
        </p:nvSpPr>
        <p:spPr>
          <a:xfrm flipH="1">
            <a:off x="6352204" y="3572233"/>
            <a:ext cx="234268" cy="307777"/>
          </a:xfrm>
          <a:prstGeom prst="rect">
            <a:avLst/>
          </a:prstGeom>
          <a:noFill/>
        </p:spPr>
        <p:txBody>
          <a:bodyPr wrap="square" rtlCol="0">
            <a:spAutoFit/>
          </a:bodyPr>
          <a:lstStyle/>
          <a:p>
            <a:r>
              <a:rPr lang="en-US" sz="1400" dirty="0"/>
              <a:t>1</a:t>
            </a:r>
          </a:p>
        </p:txBody>
      </p:sp>
      <p:sp>
        <p:nvSpPr>
          <p:cNvPr id="128" name="TextBox 127">
            <a:extLst>
              <a:ext uri="{FF2B5EF4-FFF2-40B4-BE49-F238E27FC236}">
                <a16:creationId xmlns:a16="http://schemas.microsoft.com/office/drawing/2014/main" id="{0D79D204-4604-41DC-B6BA-88E94EB4A46A}"/>
              </a:ext>
            </a:extLst>
          </p:cNvPr>
          <p:cNvSpPr txBox="1"/>
          <p:nvPr/>
        </p:nvSpPr>
        <p:spPr>
          <a:xfrm>
            <a:off x="6039431" y="3157110"/>
            <a:ext cx="266139" cy="1477328"/>
          </a:xfrm>
          <a:prstGeom prst="rect">
            <a:avLst/>
          </a:prstGeom>
          <a:noFill/>
        </p:spPr>
        <p:txBody>
          <a:bodyPr wrap="square" rtlCol="0">
            <a:spAutoFit/>
          </a:bodyPr>
          <a:lstStyle/>
          <a:p>
            <a:r>
              <a:rPr lang="en-US" b="1" dirty="0"/>
              <a:t>mixer</a:t>
            </a:r>
          </a:p>
        </p:txBody>
      </p:sp>
      <p:sp>
        <p:nvSpPr>
          <p:cNvPr id="129" name="TextBox 128">
            <a:extLst>
              <a:ext uri="{FF2B5EF4-FFF2-40B4-BE49-F238E27FC236}">
                <a16:creationId xmlns:a16="http://schemas.microsoft.com/office/drawing/2014/main" id="{D5DCC2D7-63AE-44CA-898C-7424A98B6C2A}"/>
              </a:ext>
            </a:extLst>
          </p:cNvPr>
          <p:cNvSpPr txBox="1"/>
          <p:nvPr/>
        </p:nvSpPr>
        <p:spPr>
          <a:xfrm>
            <a:off x="3693209" y="6407305"/>
            <a:ext cx="14637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7" name="TextBox 106">
            <a:extLst>
              <a:ext uri="{FF2B5EF4-FFF2-40B4-BE49-F238E27FC236}">
                <a16:creationId xmlns:a16="http://schemas.microsoft.com/office/drawing/2014/main" id="{ECA0C61A-DBDB-46E1-89F1-EBCC3F926EFE}"/>
              </a:ext>
            </a:extLst>
          </p:cNvPr>
          <p:cNvSpPr txBox="1"/>
          <p:nvPr/>
        </p:nvSpPr>
        <p:spPr>
          <a:xfrm>
            <a:off x="2881305" y="3665322"/>
            <a:ext cx="13931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B053FFFF-DAC2-42AC-9673-D18FCE3F06F4}"/>
              </a:ext>
            </a:extLst>
          </p:cNvPr>
          <p:cNvSpPr txBox="1"/>
          <p:nvPr/>
        </p:nvSpPr>
        <p:spPr>
          <a:xfrm>
            <a:off x="3515728" y="1449081"/>
            <a:ext cx="9830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Test Tone </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p>
        </p:txBody>
      </p:sp>
      <p:cxnSp>
        <p:nvCxnSpPr>
          <p:cNvPr id="109" name="Straight Arrow Connector 108">
            <a:extLst>
              <a:ext uri="{FF2B5EF4-FFF2-40B4-BE49-F238E27FC236}">
                <a16:creationId xmlns:a16="http://schemas.microsoft.com/office/drawing/2014/main" id="{B3024FDB-E3E5-4AF2-BDEB-E21D3716F1E8}"/>
              </a:ext>
            </a:extLst>
          </p:cNvPr>
          <p:cNvCxnSpPr/>
          <p:nvPr/>
        </p:nvCxnSpPr>
        <p:spPr>
          <a:xfrm>
            <a:off x="4495800" y="1600200"/>
            <a:ext cx="3048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E71C2C0F-DB82-475F-81BE-5669D5550947}"/>
              </a:ext>
            </a:extLst>
          </p:cNvPr>
          <p:cNvSpPr/>
          <p:nvPr/>
        </p:nvSpPr>
        <p:spPr>
          <a:xfrm>
            <a:off x="134596" y="1081990"/>
            <a:ext cx="2535006" cy="157422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24912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0756" y="3857923"/>
            <a:ext cx="1067408" cy="1216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Arrow Connector 8"/>
          <p:cNvCxnSpPr/>
          <p:nvPr/>
        </p:nvCxnSpPr>
        <p:spPr>
          <a:xfrm>
            <a:off x="1052399" y="4050876"/>
            <a:ext cx="3048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77161" y="4988285"/>
            <a:ext cx="3048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0171" y="3730103"/>
            <a:ext cx="110533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In #1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p:cNvSpPr txBox="1"/>
          <p:nvPr/>
        </p:nvSpPr>
        <p:spPr>
          <a:xfrm>
            <a:off x="449101" y="4604959"/>
            <a:ext cx="1085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In #2</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 </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1" name="Straight Arrow Connector 70"/>
          <p:cNvCxnSpPr>
            <a:cxnSpLocks/>
          </p:cNvCxnSpPr>
          <p:nvPr/>
        </p:nvCxnSpPr>
        <p:spPr>
          <a:xfrm>
            <a:off x="2480552" y="4241470"/>
            <a:ext cx="515994" cy="0"/>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60106" y="-37504"/>
            <a:ext cx="686694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Ionos</a:t>
            </a:r>
            <a:r>
              <a:rPr kumimoji="0" lang="en-US" sz="2400" b="1" i="0" u="none" strike="noStrike" kern="1200" cap="none" spc="0" normalizeH="0" baseline="0" noProof="0" dirty="0">
                <a:ln>
                  <a:noFill/>
                </a:ln>
                <a:solidFill>
                  <a:prstClr val="black"/>
                </a:solidFill>
                <a:effectLst/>
                <a:uLnTx/>
                <a:uFillTx/>
                <a:latin typeface="Calibri"/>
                <a:ea typeface="+mn-ea"/>
                <a:cs typeface="+mn-cs"/>
              </a:rPr>
              <a:t> Sim 4  Path HF/VHF Channel Simulator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a:rPr>
              <a:t>		Simplified block Diagram</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68" name="Rectangle 67"/>
          <p:cNvSpPr/>
          <p:nvPr/>
        </p:nvSpPr>
        <p:spPr>
          <a:xfrm>
            <a:off x="2985361" y="3605459"/>
            <a:ext cx="1624839" cy="166815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
            </a:r>
          </a:p>
        </p:txBody>
      </p:sp>
      <p:sp>
        <p:nvSpPr>
          <p:cNvPr id="246" name="Rectangle 245">
            <a:extLst>
              <a:ext uri="{FF2B5EF4-FFF2-40B4-BE49-F238E27FC236}">
                <a16:creationId xmlns:a16="http://schemas.microsoft.com/office/drawing/2014/main" id="{2D0A60F6-6C7D-4C3C-AE2A-EBE58B3B7EB5}"/>
              </a:ext>
            </a:extLst>
          </p:cNvPr>
          <p:cNvSpPr/>
          <p:nvPr/>
        </p:nvSpPr>
        <p:spPr>
          <a:xfrm>
            <a:off x="375585" y="1125823"/>
            <a:ext cx="3428989" cy="2308324"/>
          </a:xfrm>
          <a:prstGeom prst="rect">
            <a:avLst/>
          </a:prstGeom>
        </p:spPr>
        <p:txBody>
          <a:bodyPr wrap="square">
            <a:spAutoFit/>
          </a:bodyPr>
          <a:lstStyle/>
          <a:p>
            <a:pPr lvl="0">
              <a:defRPr/>
            </a:pPr>
            <a:r>
              <a:rPr lang="en-US" sz="1600" b="1" dirty="0">
                <a:solidFill>
                  <a:prstClr val="black"/>
                </a:solidFill>
              </a:rPr>
              <a:t>Channel   Spread    Delay    Fade Depth</a:t>
            </a:r>
          </a:p>
          <a:p>
            <a:pPr lvl="0">
              <a:defRPr/>
            </a:pPr>
            <a:r>
              <a:rPr lang="en-US" sz="1600" b="1" dirty="0">
                <a:solidFill>
                  <a:prstClr val="black"/>
                </a:solidFill>
              </a:rPr>
              <a:t>     Type         Hz          </a:t>
            </a:r>
          </a:p>
          <a:p>
            <a:pPr lvl="0">
              <a:defRPr/>
            </a:pPr>
            <a:r>
              <a:rPr lang="en-US" sz="1600" b="1" dirty="0">
                <a:solidFill>
                  <a:prstClr val="black"/>
                </a:solidFill>
              </a:rPr>
              <a:t>   </a:t>
            </a:r>
            <a:r>
              <a:rPr lang="en-US" sz="1600" dirty="0">
                <a:solidFill>
                  <a:prstClr val="black"/>
                </a:solidFill>
              </a:rPr>
              <a:t>WGN            0         0 </a:t>
            </a:r>
            <a:r>
              <a:rPr lang="en-US" sz="1600" dirty="0" err="1">
                <a:solidFill>
                  <a:prstClr val="black"/>
                </a:solidFill>
              </a:rPr>
              <a:t>ms</a:t>
            </a:r>
            <a:endParaRPr lang="en-US" sz="1600" dirty="0">
              <a:solidFill>
                <a:prstClr val="black"/>
              </a:solidFill>
            </a:endParaRPr>
          </a:p>
          <a:p>
            <a:pPr lvl="0">
              <a:defRPr/>
            </a:pPr>
            <a:r>
              <a:rPr lang="en-US" sz="1600" dirty="0">
                <a:solidFill>
                  <a:prstClr val="black"/>
                </a:solidFill>
              </a:rPr>
              <a:t>   FADE (FLAT) 0                       0 to 40 dB</a:t>
            </a:r>
          </a:p>
          <a:p>
            <a:pPr lvl="0">
              <a:defRPr/>
            </a:pPr>
            <a:r>
              <a:rPr lang="en-US" sz="1600" dirty="0">
                <a:solidFill>
                  <a:prstClr val="black"/>
                </a:solidFill>
              </a:rPr>
              <a:t>   OFFSET/FM   Deviation up to 200 Hz</a:t>
            </a:r>
          </a:p>
          <a:p>
            <a:pPr lvl="0">
              <a:defRPr/>
            </a:pPr>
            <a:r>
              <a:rPr lang="en-US" sz="1600" dirty="0">
                <a:solidFill>
                  <a:prstClr val="black"/>
                </a:solidFill>
              </a:rPr>
              <a:t>   MPG           .1         .5 </a:t>
            </a:r>
            <a:r>
              <a:rPr lang="en-US" sz="1600" dirty="0" err="1">
                <a:solidFill>
                  <a:prstClr val="black"/>
                </a:solidFill>
              </a:rPr>
              <a:t>ms</a:t>
            </a:r>
            <a:endParaRPr lang="en-US" sz="1600" dirty="0">
              <a:solidFill>
                <a:prstClr val="black"/>
              </a:solidFill>
            </a:endParaRPr>
          </a:p>
          <a:p>
            <a:pPr lvl="0">
              <a:defRPr/>
            </a:pPr>
            <a:r>
              <a:rPr lang="en-US" sz="1600" dirty="0">
                <a:solidFill>
                  <a:prstClr val="black"/>
                </a:solidFill>
              </a:rPr>
              <a:t>   MPM          .5         1 </a:t>
            </a:r>
            <a:r>
              <a:rPr lang="en-US" sz="1600" dirty="0" err="1">
                <a:solidFill>
                  <a:prstClr val="black"/>
                </a:solidFill>
              </a:rPr>
              <a:t>ms</a:t>
            </a:r>
            <a:endParaRPr lang="en-US" sz="1600" dirty="0">
              <a:solidFill>
                <a:prstClr val="black"/>
              </a:solidFill>
            </a:endParaRPr>
          </a:p>
          <a:p>
            <a:pPr lvl="0">
              <a:defRPr/>
            </a:pPr>
            <a:r>
              <a:rPr lang="en-US" sz="1600" dirty="0">
                <a:solidFill>
                  <a:prstClr val="black"/>
                </a:solidFill>
              </a:rPr>
              <a:t>   MPP            1          2 </a:t>
            </a:r>
            <a:r>
              <a:rPr lang="en-US" sz="1600" dirty="0" err="1">
                <a:solidFill>
                  <a:prstClr val="black"/>
                </a:solidFill>
              </a:rPr>
              <a:t>ms</a:t>
            </a:r>
            <a:endParaRPr lang="en-US" sz="1600" dirty="0">
              <a:solidFill>
                <a:prstClr val="black"/>
              </a:solidFill>
            </a:endParaRPr>
          </a:p>
          <a:p>
            <a:pPr lvl="0">
              <a:defRPr/>
            </a:pPr>
            <a:r>
              <a:rPr lang="en-US" sz="1600" dirty="0">
                <a:solidFill>
                  <a:prstClr val="black"/>
                </a:solidFill>
              </a:rPr>
              <a:t>   MPD           2.5       5 </a:t>
            </a:r>
            <a:r>
              <a:rPr lang="en-US" sz="1600" dirty="0" err="1">
                <a:solidFill>
                  <a:prstClr val="black"/>
                </a:solidFill>
              </a:rPr>
              <a:t>ms</a:t>
            </a:r>
            <a:r>
              <a:rPr lang="en-US" sz="1600" dirty="0">
                <a:solidFill>
                  <a:prstClr val="black"/>
                </a:solidFill>
              </a:rPr>
              <a:t> </a:t>
            </a:r>
          </a:p>
        </p:txBody>
      </p:sp>
      <p:sp>
        <p:nvSpPr>
          <p:cNvPr id="81" name="TextBox 80">
            <a:extLst>
              <a:ext uri="{FF2B5EF4-FFF2-40B4-BE49-F238E27FC236}">
                <a16:creationId xmlns:a16="http://schemas.microsoft.com/office/drawing/2014/main" id="{8FC53B4F-44AA-4CC0-B8A1-BB5BBBD3B48B}"/>
              </a:ext>
            </a:extLst>
          </p:cNvPr>
          <p:cNvSpPr txBox="1"/>
          <p:nvPr/>
        </p:nvSpPr>
        <p:spPr>
          <a:xfrm>
            <a:off x="1434101" y="3870150"/>
            <a:ext cx="953803"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Select/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  adjust </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B053FFFF-DAC2-42AC-9673-D18FCE3F06F4}"/>
              </a:ext>
            </a:extLst>
          </p:cNvPr>
          <p:cNvSpPr txBox="1"/>
          <p:nvPr/>
        </p:nvSpPr>
        <p:spPr>
          <a:xfrm>
            <a:off x="227404" y="4281132"/>
            <a:ext cx="9830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Test Tone </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p>
        </p:txBody>
      </p:sp>
      <p:cxnSp>
        <p:nvCxnSpPr>
          <p:cNvPr id="109" name="Straight Arrow Connector 108">
            <a:extLst>
              <a:ext uri="{FF2B5EF4-FFF2-40B4-BE49-F238E27FC236}">
                <a16:creationId xmlns:a16="http://schemas.microsoft.com/office/drawing/2014/main" id="{B3024FDB-E3E5-4AF2-BDEB-E21D3716F1E8}"/>
              </a:ext>
            </a:extLst>
          </p:cNvPr>
          <p:cNvCxnSpPr/>
          <p:nvPr/>
        </p:nvCxnSpPr>
        <p:spPr>
          <a:xfrm>
            <a:off x="1095956" y="4451587"/>
            <a:ext cx="3048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E71C2C0F-DB82-475F-81BE-5669D5550947}"/>
              </a:ext>
            </a:extLst>
          </p:cNvPr>
          <p:cNvSpPr/>
          <p:nvPr/>
        </p:nvSpPr>
        <p:spPr>
          <a:xfrm>
            <a:off x="320171" y="1003790"/>
            <a:ext cx="3490467" cy="248069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TextBox 110">
            <a:extLst>
              <a:ext uri="{FF2B5EF4-FFF2-40B4-BE49-F238E27FC236}">
                <a16:creationId xmlns:a16="http://schemas.microsoft.com/office/drawing/2014/main" id="{90A354BA-78CF-4087-B5FF-19920B6736D5}"/>
              </a:ext>
            </a:extLst>
          </p:cNvPr>
          <p:cNvSpPr txBox="1"/>
          <p:nvPr/>
        </p:nvSpPr>
        <p:spPr>
          <a:xfrm>
            <a:off x="2974541" y="3751133"/>
            <a:ext cx="169661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Up/Down Mixers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       and filters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  (For Freq Offset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    and slow FM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      Modulation)</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2" name="Rectangle 111">
            <a:extLst>
              <a:ext uri="{FF2B5EF4-FFF2-40B4-BE49-F238E27FC236}">
                <a16:creationId xmlns:a16="http://schemas.microsoft.com/office/drawing/2014/main" id="{7BA991D7-7BAE-465F-832F-CE99C6EC8708}"/>
              </a:ext>
            </a:extLst>
          </p:cNvPr>
          <p:cNvSpPr/>
          <p:nvPr/>
        </p:nvSpPr>
        <p:spPr>
          <a:xfrm>
            <a:off x="4969194" y="4087966"/>
            <a:ext cx="1336009" cy="166815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
            </a:r>
          </a:p>
        </p:txBody>
      </p:sp>
      <p:sp>
        <p:nvSpPr>
          <p:cNvPr id="117" name="TextBox 116">
            <a:extLst>
              <a:ext uri="{FF2B5EF4-FFF2-40B4-BE49-F238E27FC236}">
                <a16:creationId xmlns:a16="http://schemas.microsoft.com/office/drawing/2014/main" id="{E5CFD935-4246-4BE8-8E01-65291B6B6D08}"/>
              </a:ext>
            </a:extLst>
          </p:cNvPr>
          <p:cNvSpPr txBox="1"/>
          <p:nvPr/>
        </p:nvSpPr>
        <p:spPr>
          <a:xfrm>
            <a:off x="5060610" y="4439535"/>
            <a:ext cx="134436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I and Q Delay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(4 channels) </a:t>
            </a:r>
          </a:p>
        </p:txBody>
      </p:sp>
      <p:cxnSp>
        <p:nvCxnSpPr>
          <p:cNvPr id="119" name="Straight Arrow Connector 118">
            <a:extLst>
              <a:ext uri="{FF2B5EF4-FFF2-40B4-BE49-F238E27FC236}">
                <a16:creationId xmlns:a16="http://schemas.microsoft.com/office/drawing/2014/main" id="{F31CABCB-D412-446C-9F4D-48898BE5F08E}"/>
              </a:ext>
            </a:extLst>
          </p:cNvPr>
          <p:cNvCxnSpPr>
            <a:cxnSpLocks/>
          </p:cNvCxnSpPr>
          <p:nvPr/>
        </p:nvCxnSpPr>
        <p:spPr>
          <a:xfrm>
            <a:off x="4592716" y="4329441"/>
            <a:ext cx="387298" cy="0"/>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D4E7606-7B51-4765-A57C-CB44EE2E7076}"/>
              </a:ext>
            </a:extLst>
          </p:cNvPr>
          <p:cNvCxnSpPr>
            <a:cxnSpLocks/>
          </p:cNvCxnSpPr>
          <p:nvPr/>
        </p:nvCxnSpPr>
        <p:spPr>
          <a:xfrm>
            <a:off x="2609292" y="5532984"/>
            <a:ext cx="2359902" cy="0"/>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571F6EC-B823-4289-A64F-12688F7CE5F1}"/>
              </a:ext>
            </a:extLst>
          </p:cNvPr>
          <p:cNvCxnSpPr>
            <a:cxnSpLocks/>
          </p:cNvCxnSpPr>
          <p:nvPr/>
        </p:nvCxnSpPr>
        <p:spPr>
          <a:xfrm>
            <a:off x="2615546" y="4236847"/>
            <a:ext cx="0" cy="1279906"/>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33C40B8B-B7FA-4D3E-8AB5-4B2C4541FC83}"/>
              </a:ext>
            </a:extLst>
          </p:cNvPr>
          <p:cNvSpPr/>
          <p:nvPr/>
        </p:nvSpPr>
        <p:spPr>
          <a:xfrm>
            <a:off x="5019308" y="2995283"/>
            <a:ext cx="1114322" cy="845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TextBox 122">
            <a:extLst>
              <a:ext uri="{FF2B5EF4-FFF2-40B4-BE49-F238E27FC236}">
                <a16:creationId xmlns:a16="http://schemas.microsoft.com/office/drawing/2014/main" id="{1FAEDA7D-7837-453D-BA04-989FF84F5FAE}"/>
              </a:ext>
            </a:extLst>
          </p:cNvPr>
          <p:cNvSpPr txBox="1"/>
          <p:nvPr/>
        </p:nvSpPr>
        <p:spPr>
          <a:xfrm>
            <a:off x="5151663" y="2997759"/>
            <a:ext cx="95380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WGN + 3 or 6 </a:t>
            </a:r>
            <a:r>
              <a:rPr lang="en-US" sz="1600" b="1" dirty="0" err="1">
                <a:solidFill>
                  <a:prstClr val="black"/>
                </a:solidFill>
                <a:latin typeface="Calibri"/>
              </a:rPr>
              <a:t>KHz</a:t>
            </a:r>
            <a:r>
              <a:rPr lang="en-US" sz="1600" b="1" dirty="0">
                <a:solidFill>
                  <a:prstClr val="black"/>
                </a:solidFill>
                <a:latin typeface="Calibri"/>
              </a:rPr>
              <a:t> LPF</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4" name="Rectangle 123">
            <a:extLst>
              <a:ext uri="{FF2B5EF4-FFF2-40B4-BE49-F238E27FC236}">
                <a16:creationId xmlns:a16="http://schemas.microsoft.com/office/drawing/2014/main" id="{32C1F757-71E9-4BA6-8FF6-067E3470D1D1}"/>
              </a:ext>
            </a:extLst>
          </p:cNvPr>
          <p:cNvSpPr/>
          <p:nvPr/>
        </p:nvSpPr>
        <p:spPr>
          <a:xfrm>
            <a:off x="6646930" y="3072975"/>
            <a:ext cx="1114323" cy="298360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
            </a:r>
          </a:p>
        </p:txBody>
      </p:sp>
      <p:sp>
        <p:nvSpPr>
          <p:cNvPr id="125" name="TextBox 124">
            <a:extLst>
              <a:ext uri="{FF2B5EF4-FFF2-40B4-BE49-F238E27FC236}">
                <a16:creationId xmlns:a16="http://schemas.microsoft.com/office/drawing/2014/main" id="{67F67627-93E8-4341-B779-E0D941D17685}"/>
              </a:ext>
            </a:extLst>
          </p:cNvPr>
          <p:cNvSpPr txBox="1"/>
          <p:nvPr/>
        </p:nvSpPr>
        <p:spPr>
          <a:xfrm>
            <a:off x="6699748" y="3036753"/>
            <a:ext cx="1101557"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a:t>
            </a:r>
            <a:r>
              <a:rPr kumimoji="0" lang="en-US" sz="1600" b="1" i="0" u="none" strike="noStrike" kern="1200" cap="none" spc="0" normalizeH="0" baseline="0" noProof="0" dirty="0" err="1">
                <a:ln>
                  <a:noFill/>
                </a:ln>
                <a:solidFill>
                  <a:prstClr val="black"/>
                </a:solidFill>
                <a:effectLst/>
                <a:uLnTx/>
                <a:uFillTx/>
                <a:latin typeface="Calibri"/>
                <a:ea typeface="+mn-ea"/>
                <a:cs typeface="+mn-cs"/>
              </a:rPr>
              <a:t>meas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rms </a:t>
            </a:r>
            <a:r>
              <a:rPr lang="en-US" sz="1600" b="1" dirty="0" err="1">
                <a:solidFill>
                  <a:prstClr val="black"/>
                </a:solidFill>
                <a:latin typeface="Calibri"/>
              </a:rPr>
              <a:t>meas</a:t>
            </a:r>
            <a:endParaRPr lang="en-US" sz="1600" b="1"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S:N  Mixer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  Buffer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Amps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 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  Adjust</a:t>
            </a:r>
            <a:r>
              <a:rPr kumimoji="0" lang="en-US" sz="1600" b="1" i="0" u="none" strike="noStrike" kern="1200" cap="none" spc="0" normalizeH="0" baseline="0" noProof="0" dirty="0">
                <a:ln>
                  <a:noFill/>
                </a:ln>
                <a:solidFill>
                  <a:prstClr val="black"/>
                </a:solidFill>
                <a:effectLst/>
                <a:uLnTx/>
                <a:uFillTx/>
                <a:latin typeface="Calibri"/>
                <a:ea typeface="+mn-ea"/>
                <a:cs typeface="+mn-cs"/>
              </a:rPr>
              <a:t> </a:t>
            </a:r>
          </a:p>
        </p:txBody>
      </p:sp>
      <p:sp>
        <p:nvSpPr>
          <p:cNvPr id="130" name="TextBox 129">
            <a:extLst>
              <a:ext uri="{FF2B5EF4-FFF2-40B4-BE49-F238E27FC236}">
                <a16:creationId xmlns:a16="http://schemas.microsoft.com/office/drawing/2014/main" id="{4CFF6611-E697-40AE-8606-E389340F9AAF}"/>
              </a:ext>
            </a:extLst>
          </p:cNvPr>
          <p:cNvSpPr txBox="1"/>
          <p:nvPr/>
        </p:nvSpPr>
        <p:spPr>
          <a:xfrm>
            <a:off x="7790158" y="3844620"/>
            <a:ext cx="17192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Out #1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3" name="TextBox 132">
            <a:extLst>
              <a:ext uri="{FF2B5EF4-FFF2-40B4-BE49-F238E27FC236}">
                <a16:creationId xmlns:a16="http://schemas.microsoft.com/office/drawing/2014/main" id="{5E785233-C14E-453F-875F-9F790F1CDD75}"/>
              </a:ext>
            </a:extLst>
          </p:cNvPr>
          <p:cNvSpPr txBox="1"/>
          <p:nvPr/>
        </p:nvSpPr>
        <p:spPr>
          <a:xfrm>
            <a:off x="7912164" y="5288838"/>
            <a:ext cx="17192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Out #2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35" name="Straight Arrow Connector 134">
            <a:extLst>
              <a:ext uri="{FF2B5EF4-FFF2-40B4-BE49-F238E27FC236}">
                <a16:creationId xmlns:a16="http://schemas.microsoft.com/office/drawing/2014/main" id="{3DD51612-FDEA-4FBD-8C5B-F13BD3AF5C58}"/>
              </a:ext>
            </a:extLst>
          </p:cNvPr>
          <p:cNvCxnSpPr>
            <a:cxnSpLocks/>
          </p:cNvCxnSpPr>
          <p:nvPr/>
        </p:nvCxnSpPr>
        <p:spPr>
          <a:xfrm>
            <a:off x="7768126" y="3743299"/>
            <a:ext cx="412031" cy="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1B725E0-8BCE-4454-9B9A-0DD66635E7DD}"/>
              </a:ext>
            </a:extLst>
          </p:cNvPr>
          <p:cNvCxnSpPr>
            <a:cxnSpLocks/>
          </p:cNvCxnSpPr>
          <p:nvPr/>
        </p:nvCxnSpPr>
        <p:spPr>
          <a:xfrm>
            <a:off x="7761253" y="5708318"/>
            <a:ext cx="412031" cy="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5BE8EEC-F0B9-4D26-BF6E-45476E7B6E8D}"/>
              </a:ext>
            </a:extLst>
          </p:cNvPr>
          <p:cNvCxnSpPr>
            <a:cxnSpLocks/>
          </p:cNvCxnSpPr>
          <p:nvPr/>
        </p:nvCxnSpPr>
        <p:spPr>
          <a:xfrm>
            <a:off x="6093722" y="3504595"/>
            <a:ext cx="577121" cy="0"/>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3D58988-B0F0-4F65-B1B8-AFAC065D260B}"/>
              </a:ext>
            </a:extLst>
          </p:cNvPr>
          <p:cNvCxnSpPr>
            <a:cxnSpLocks/>
          </p:cNvCxnSpPr>
          <p:nvPr/>
        </p:nvCxnSpPr>
        <p:spPr>
          <a:xfrm>
            <a:off x="6280742" y="5397234"/>
            <a:ext cx="390101" cy="0"/>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D7B6BEE-9F65-4585-9484-2C0C180C63E2}"/>
              </a:ext>
            </a:extLst>
          </p:cNvPr>
          <p:cNvCxnSpPr>
            <a:cxnSpLocks/>
          </p:cNvCxnSpPr>
          <p:nvPr/>
        </p:nvCxnSpPr>
        <p:spPr>
          <a:xfrm>
            <a:off x="7204091" y="2720011"/>
            <a:ext cx="0" cy="36519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03A11AF-09EB-4739-B32E-9B8ED429137F}"/>
              </a:ext>
            </a:extLst>
          </p:cNvPr>
          <p:cNvSpPr txBox="1"/>
          <p:nvPr/>
        </p:nvSpPr>
        <p:spPr>
          <a:xfrm>
            <a:off x="7305351" y="2457682"/>
            <a:ext cx="22040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Desired S:N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-40 to + 40 dB</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2" name="Left Brace 141">
            <a:extLst>
              <a:ext uri="{FF2B5EF4-FFF2-40B4-BE49-F238E27FC236}">
                <a16:creationId xmlns:a16="http://schemas.microsoft.com/office/drawing/2014/main" id="{80662654-6FAA-4614-B902-387DE02F4D46}"/>
              </a:ext>
            </a:extLst>
          </p:cNvPr>
          <p:cNvSpPr/>
          <p:nvPr/>
        </p:nvSpPr>
        <p:spPr>
          <a:xfrm rot="16200000">
            <a:off x="4417698" y="2400977"/>
            <a:ext cx="308604" cy="7547336"/>
          </a:xfrm>
          <a:prstGeom prst="leftBrace">
            <a:avLst>
              <a:gd name="adj1" fmla="val 34655"/>
              <a:gd name="adj2" fmla="val 52236"/>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C995E4E4-5F5E-4BB9-8042-0D364E2D1851}"/>
              </a:ext>
            </a:extLst>
          </p:cNvPr>
          <p:cNvSpPr txBox="1"/>
          <p:nvPr/>
        </p:nvSpPr>
        <p:spPr>
          <a:xfrm>
            <a:off x="1793517" y="6373473"/>
            <a:ext cx="6165476" cy="369332"/>
          </a:xfrm>
          <a:prstGeom prst="rect">
            <a:avLst/>
          </a:prstGeom>
          <a:noFill/>
        </p:spPr>
        <p:txBody>
          <a:bodyPr wrap="square" rtlCol="0">
            <a:spAutoFit/>
          </a:bodyPr>
          <a:lstStyle/>
          <a:p>
            <a:r>
              <a:rPr lang="en-US" dirty="0"/>
              <a:t>Implemented using 32  Teensy Audio/DSP Library Components</a:t>
            </a:r>
          </a:p>
        </p:txBody>
      </p:sp>
      <p:sp>
        <p:nvSpPr>
          <p:cNvPr id="143" name="Left Brace 142">
            <a:extLst>
              <a:ext uri="{FF2B5EF4-FFF2-40B4-BE49-F238E27FC236}">
                <a16:creationId xmlns:a16="http://schemas.microsoft.com/office/drawing/2014/main" id="{E555AC73-5C1E-4191-973F-0083E1784B3D}"/>
              </a:ext>
            </a:extLst>
          </p:cNvPr>
          <p:cNvSpPr/>
          <p:nvPr/>
        </p:nvSpPr>
        <p:spPr>
          <a:xfrm rot="10800000">
            <a:off x="3907251" y="1053776"/>
            <a:ext cx="286327" cy="2405934"/>
          </a:xfrm>
          <a:prstGeom prst="leftBrace">
            <a:avLst>
              <a:gd name="adj1" fmla="val 34655"/>
              <a:gd name="adj2" fmla="val 57434"/>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FE29845D-BC1B-48B4-BA0E-2390252D3873}"/>
              </a:ext>
            </a:extLst>
          </p:cNvPr>
          <p:cNvSpPr txBox="1"/>
          <p:nvPr/>
        </p:nvSpPr>
        <p:spPr>
          <a:xfrm>
            <a:off x="6133630" y="1134243"/>
            <a:ext cx="318271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Teensy 4.0 </a:t>
            </a:r>
            <a:r>
              <a:rPr kumimoji="0" lang="en-US" sz="1600" b="1" i="0" u="none" strike="noStrike" kern="1200" cap="none" spc="0" normalizeH="0" baseline="0" noProof="0" dirty="0" err="1">
                <a:ln>
                  <a:noFill/>
                </a:ln>
                <a:solidFill>
                  <a:prstClr val="black"/>
                </a:solidFill>
                <a:effectLst/>
                <a:uLnTx/>
                <a:uFillTx/>
                <a:latin typeface="Calibri"/>
                <a:ea typeface="+mn-ea"/>
                <a:cs typeface="+mn-cs"/>
              </a:rPr>
              <a:t>uP</a:t>
            </a:r>
            <a:r>
              <a:rPr kumimoji="0" lang="en-US" sz="1600" b="1" i="0" u="none" strike="noStrike" kern="1200" cap="none" spc="0" normalizeH="0" baseline="0" noProof="0" dirty="0">
                <a:ln>
                  <a:noFill/>
                </a:ln>
                <a:solidFill>
                  <a:prstClr val="black"/>
                </a:solidFill>
                <a:effectLst/>
                <a:uLnTx/>
                <a:uFillTx/>
                <a:latin typeface="Calibri"/>
                <a:ea typeface="+mn-ea"/>
                <a:cs typeface="+mn-cs"/>
              </a:rPr>
              <a:t>, 600 MHz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2 Rotary Encoders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Stereo Sound card chip (44.1KHz)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Buffer amps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TFT Graphics display</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ubtitle 2">
            <a:extLst>
              <a:ext uri="{FF2B5EF4-FFF2-40B4-BE49-F238E27FC236}">
                <a16:creationId xmlns:a16="http://schemas.microsoft.com/office/drawing/2014/main" id="{F91BD03F-8A1A-4A8D-986C-1EE65C8F40D0}"/>
              </a:ext>
            </a:extLst>
          </p:cNvPr>
          <p:cNvSpPr>
            <a:spLocks noGrp="1"/>
          </p:cNvSpPr>
          <p:nvPr>
            <p:ph type="subTitle" idx="1"/>
          </p:nvPr>
        </p:nvSpPr>
        <p:spPr/>
        <p:txBody>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3A2262F1-2124-412D-9D1E-F0AC4E70B9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9599" y="1292867"/>
            <a:ext cx="1773401" cy="1320874"/>
          </a:xfrm>
          <a:prstGeom prst="rect">
            <a:avLst/>
          </a:prstGeom>
        </p:spPr>
      </p:pic>
    </p:spTree>
    <p:extLst>
      <p:ext uri="{BB962C8B-B14F-4D97-AF65-F5344CB8AC3E}">
        <p14:creationId xmlns:p14="http://schemas.microsoft.com/office/powerpoint/2010/main" val="4060251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eft Brace 3">
            <a:extLst>
              <a:ext uri="{FF2B5EF4-FFF2-40B4-BE49-F238E27FC236}">
                <a16:creationId xmlns:a16="http://schemas.microsoft.com/office/drawing/2014/main" id="{9ABA01BD-9435-48FA-9F11-7FE291F091BA}"/>
              </a:ext>
            </a:extLst>
          </p:cNvPr>
          <p:cNvSpPr/>
          <p:nvPr/>
        </p:nvSpPr>
        <p:spPr>
          <a:xfrm rot="5400000">
            <a:off x="4237683" y="-1744656"/>
            <a:ext cx="817968" cy="8378934"/>
          </a:xfrm>
          <a:prstGeom prst="leftBrace">
            <a:avLst>
              <a:gd name="adj1" fmla="val 34655"/>
              <a:gd name="adj2" fmla="val 52236"/>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B4FEC245-2612-4667-A868-09E9A667E1E4}"/>
              </a:ext>
            </a:extLst>
          </p:cNvPr>
          <p:cNvSpPr txBox="1"/>
          <p:nvPr/>
        </p:nvSpPr>
        <p:spPr>
          <a:xfrm>
            <a:off x="1669775" y="578515"/>
            <a:ext cx="54236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Input Detail</a:t>
            </a:r>
          </a:p>
        </p:txBody>
      </p:sp>
      <p:sp>
        <p:nvSpPr>
          <p:cNvPr id="6" name="Rectangle 5">
            <a:extLst>
              <a:ext uri="{FF2B5EF4-FFF2-40B4-BE49-F238E27FC236}">
                <a16:creationId xmlns:a16="http://schemas.microsoft.com/office/drawing/2014/main" id="{99B16D68-E47F-42BE-93DA-6FAFDAC6F7A2}"/>
              </a:ext>
            </a:extLst>
          </p:cNvPr>
          <p:cNvSpPr/>
          <p:nvPr/>
        </p:nvSpPr>
        <p:spPr>
          <a:xfrm>
            <a:off x="3581117" y="1332826"/>
            <a:ext cx="1680620" cy="60112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90C452DB-D776-4E34-A70D-5BAF53A946E3}"/>
              </a:ext>
            </a:extLst>
          </p:cNvPr>
          <p:cNvSpPr txBox="1"/>
          <p:nvPr/>
        </p:nvSpPr>
        <p:spPr>
          <a:xfrm>
            <a:off x="3962400" y="1464112"/>
            <a:ext cx="9906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Input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Rounded Corners 7">
            <a:extLst>
              <a:ext uri="{FF2B5EF4-FFF2-40B4-BE49-F238E27FC236}">
                <a16:creationId xmlns:a16="http://schemas.microsoft.com/office/drawing/2014/main" id="{063D9332-E10F-49F1-9C6B-4A1BEAA470B8}"/>
              </a:ext>
            </a:extLst>
          </p:cNvPr>
          <p:cNvSpPr/>
          <p:nvPr/>
        </p:nvSpPr>
        <p:spPr>
          <a:xfrm>
            <a:off x="6043304" y="3125912"/>
            <a:ext cx="433696" cy="1610119"/>
          </a:xfrm>
          <a:prstGeom prst="roundRect">
            <a:avLst>
              <a:gd name="adj"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B43C615-6E0A-428B-9881-A6814BBBEF86}"/>
              </a:ext>
            </a:extLst>
          </p:cNvPr>
          <p:cNvCxnSpPr>
            <a:cxnSpLocks/>
          </p:cNvCxnSpPr>
          <p:nvPr/>
        </p:nvCxnSpPr>
        <p:spPr>
          <a:xfrm flipH="1">
            <a:off x="4227717" y="4193131"/>
            <a:ext cx="1827350" cy="1"/>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1317E1B-A751-4804-B936-612E582A9279}"/>
              </a:ext>
            </a:extLst>
          </p:cNvPr>
          <p:cNvSpPr txBox="1"/>
          <p:nvPr/>
        </p:nvSpPr>
        <p:spPr>
          <a:xfrm>
            <a:off x="6132964" y="3180493"/>
            <a:ext cx="266139" cy="1477328"/>
          </a:xfrm>
          <a:prstGeom prst="rect">
            <a:avLst/>
          </a:prstGeom>
          <a:noFill/>
        </p:spPr>
        <p:txBody>
          <a:bodyPr wrap="square" rtlCol="0">
            <a:spAutoFit/>
          </a:bodyPr>
          <a:lstStyle/>
          <a:p>
            <a:r>
              <a:rPr lang="en-US" b="1" dirty="0"/>
              <a:t>mixer</a:t>
            </a:r>
          </a:p>
        </p:txBody>
      </p:sp>
      <p:sp>
        <p:nvSpPr>
          <p:cNvPr id="11" name="TextBox 10">
            <a:extLst>
              <a:ext uri="{FF2B5EF4-FFF2-40B4-BE49-F238E27FC236}">
                <a16:creationId xmlns:a16="http://schemas.microsoft.com/office/drawing/2014/main" id="{314681F7-18B7-450B-A22E-51E9E8293B93}"/>
              </a:ext>
            </a:extLst>
          </p:cNvPr>
          <p:cNvSpPr txBox="1"/>
          <p:nvPr/>
        </p:nvSpPr>
        <p:spPr>
          <a:xfrm flipH="1">
            <a:off x="5741557" y="3278088"/>
            <a:ext cx="182174" cy="369332"/>
          </a:xfrm>
          <a:prstGeom prst="rect">
            <a:avLst/>
          </a:prstGeom>
          <a:noFill/>
        </p:spPr>
        <p:txBody>
          <a:bodyPr wrap="square" rtlCol="0">
            <a:spAutoFit/>
          </a:bodyPr>
          <a:lstStyle/>
          <a:p>
            <a:r>
              <a:rPr lang="en-US" b="1" dirty="0"/>
              <a:t>0</a:t>
            </a:r>
          </a:p>
        </p:txBody>
      </p:sp>
      <p:sp>
        <p:nvSpPr>
          <p:cNvPr id="13" name="TextBox 12">
            <a:extLst>
              <a:ext uri="{FF2B5EF4-FFF2-40B4-BE49-F238E27FC236}">
                <a16:creationId xmlns:a16="http://schemas.microsoft.com/office/drawing/2014/main" id="{DA9F8869-7B17-4F32-8677-6CCBD9D47B87}"/>
              </a:ext>
            </a:extLst>
          </p:cNvPr>
          <p:cNvSpPr txBox="1"/>
          <p:nvPr/>
        </p:nvSpPr>
        <p:spPr>
          <a:xfrm>
            <a:off x="5753663" y="4168426"/>
            <a:ext cx="281013" cy="369332"/>
          </a:xfrm>
          <a:prstGeom prst="rect">
            <a:avLst/>
          </a:prstGeom>
          <a:noFill/>
        </p:spPr>
        <p:txBody>
          <a:bodyPr wrap="square" rtlCol="0">
            <a:spAutoFit/>
          </a:bodyPr>
          <a:lstStyle/>
          <a:p>
            <a:r>
              <a:rPr lang="en-US" b="1" dirty="0"/>
              <a:t>2</a:t>
            </a:r>
          </a:p>
        </p:txBody>
      </p:sp>
      <p:sp>
        <p:nvSpPr>
          <p:cNvPr id="14" name="TextBox 13">
            <a:extLst>
              <a:ext uri="{FF2B5EF4-FFF2-40B4-BE49-F238E27FC236}">
                <a16:creationId xmlns:a16="http://schemas.microsoft.com/office/drawing/2014/main" id="{A0C25368-5CB3-41E5-B973-D5DAC7021DD1}"/>
              </a:ext>
            </a:extLst>
          </p:cNvPr>
          <p:cNvSpPr txBox="1"/>
          <p:nvPr/>
        </p:nvSpPr>
        <p:spPr>
          <a:xfrm>
            <a:off x="5774054" y="4593038"/>
            <a:ext cx="281013" cy="369332"/>
          </a:xfrm>
          <a:prstGeom prst="rect">
            <a:avLst/>
          </a:prstGeom>
          <a:noFill/>
        </p:spPr>
        <p:txBody>
          <a:bodyPr wrap="square" rtlCol="0">
            <a:spAutoFit/>
          </a:bodyPr>
          <a:lstStyle/>
          <a:p>
            <a:r>
              <a:rPr lang="en-US" b="1" dirty="0"/>
              <a:t>3</a:t>
            </a:r>
          </a:p>
        </p:txBody>
      </p:sp>
      <p:sp>
        <p:nvSpPr>
          <p:cNvPr id="15" name="Rectangle 14">
            <a:extLst>
              <a:ext uri="{FF2B5EF4-FFF2-40B4-BE49-F238E27FC236}">
                <a16:creationId xmlns:a16="http://schemas.microsoft.com/office/drawing/2014/main" id="{EE4A19CB-3305-4E32-A42B-BCFB6BC825F1}"/>
              </a:ext>
            </a:extLst>
          </p:cNvPr>
          <p:cNvSpPr/>
          <p:nvPr/>
        </p:nvSpPr>
        <p:spPr>
          <a:xfrm>
            <a:off x="2999890" y="4002522"/>
            <a:ext cx="1219200" cy="845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EFEAC212-4FFF-43F4-876E-714C6A979BD1}"/>
              </a:ext>
            </a:extLst>
          </p:cNvPr>
          <p:cNvSpPr txBox="1"/>
          <p:nvPr/>
        </p:nvSpPr>
        <p:spPr>
          <a:xfrm>
            <a:off x="3071734" y="3933683"/>
            <a:ext cx="12191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a:ln>
                  <a:noFill/>
                </a:ln>
                <a:solidFill>
                  <a:prstClr val="black"/>
                </a:solidFill>
                <a:effectLst/>
                <a:uLnTx/>
                <a:uFillTx/>
                <a:latin typeface="Calibri"/>
                <a:ea typeface="+mn-ea"/>
                <a:cs typeface="+mn-cs"/>
              </a:rPr>
              <a:t>Input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And buffering</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1.8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Vpp</a:t>
            </a:r>
            <a:r>
              <a:rPr kumimoji="0" lang="en-US" sz="1200" b="0" i="0" u="none" strike="noStrike" kern="1200" cap="none" spc="0" normalizeH="0" baseline="0" noProof="0" dirty="0">
                <a:ln>
                  <a:noFill/>
                </a:ln>
                <a:solidFill>
                  <a:prstClr val="black"/>
                </a:solidFill>
                <a:effectLst/>
                <a:uLnTx/>
                <a:uFillTx/>
                <a:latin typeface="Calibri"/>
                <a:ea typeface="+mn-ea"/>
                <a:cs typeface="+mn-cs"/>
              </a:rPr>
              <a:t>  Max</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476DDA49-256F-45AB-B137-74E4A472DCA0}"/>
              </a:ext>
            </a:extLst>
          </p:cNvPr>
          <p:cNvCxnSpPr>
            <a:cxnSpLocks/>
          </p:cNvCxnSpPr>
          <p:nvPr/>
        </p:nvCxnSpPr>
        <p:spPr>
          <a:xfrm flipH="1">
            <a:off x="4219090" y="4608627"/>
            <a:ext cx="1827350" cy="1"/>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D27596F-F907-47B1-BDE9-D9DAEDA45CB4}"/>
              </a:ext>
            </a:extLst>
          </p:cNvPr>
          <p:cNvSpPr txBox="1"/>
          <p:nvPr/>
        </p:nvSpPr>
        <p:spPr>
          <a:xfrm>
            <a:off x="3224069" y="3124200"/>
            <a:ext cx="995021" cy="369332"/>
          </a:xfrm>
          <a:prstGeom prst="rect">
            <a:avLst/>
          </a:prstGeom>
          <a:noFill/>
        </p:spPr>
        <p:txBody>
          <a:bodyPr wrap="square" rtlCol="0">
            <a:spAutoFit/>
          </a:bodyPr>
          <a:lstStyle/>
          <a:p>
            <a:r>
              <a:rPr lang="en-US" b="1" dirty="0"/>
              <a:t>sine</a:t>
            </a:r>
          </a:p>
        </p:txBody>
      </p:sp>
      <p:sp>
        <p:nvSpPr>
          <p:cNvPr id="20" name="Rectangle: Rounded Corners 19">
            <a:extLst>
              <a:ext uri="{FF2B5EF4-FFF2-40B4-BE49-F238E27FC236}">
                <a16:creationId xmlns:a16="http://schemas.microsoft.com/office/drawing/2014/main" id="{3B8A6225-4A12-4A20-8581-EAFB3FFDCA9D}"/>
              </a:ext>
            </a:extLst>
          </p:cNvPr>
          <p:cNvSpPr/>
          <p:nvPr/>
        </p:nvSpPr>
        <p:spPr>
          <a:xfrm>
            <a:off x="3029016" y="3144733"/>
            <a:ext cx="995021" cy="33349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636F0C4-D9A3-4C8B-8747-34F63E6ADD40}"/>
              </a:ext>
            </a:extLst>
          </p:cNvPr>
          <p:cNvCxnSpPr>
            <a:cxnSpLocks/>
          </p:cNvCxnSpPr>
          <p:nvPr/>
        </p:nvCxnSpPr>
        <p:spPr>
          <a:xfrm flipH="1">
            <a:off x="4033976" y="3274777"/>
            <a:ext cx="2021092" cy="12657"/>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E34212-E5FE-4D39-8111-A2858E379083}"/>
              </a:ext>
            </a:extLst>
          </p:cNvPr>
          <p:cNvCxnSpPr>
            <a:cxnSpLocks/>
          </p:cNvCxnSpPr>
          <p:nvPr/>
        </p:nvCxnSpPr>
        <p:spPr>
          <a:xfrm flipH="1">
            <a:off x="2566232" y="4196972"/>
            <a:ext cx="442065" cy="0"/>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3139AB3-1E4A-4F97-B09D-BA21B8B46AD4}"/>
              </a:ext>
            </a:extLst>
          </p:cNvPr>
          <p:cNvCxnSpPr>
            <a:cxnSpLocks/>
          </p:cNvCxnSpPr>
          <p:nvPr/>
        </p:nvCxnSpPr>
        <p:spPr>
          <a:xfrm flipH="1">
            <a:off x="2575446" y="4657821"/>
            <a:ext cx="442065" cy="0"/>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BBC0F6F-8567-48B4-A619-48BAE9FD0498}"/>
              </a:ext>
            </a:extLst>
          </p:cNvPr>
          <p:cNvSpPr txBox="1"/>
          <p:nvPr/>
        </p:nvSpPr>
        <p:spPr>
          <a:xfrm>
            <a:off x="954749" y="4022394"/>
            <a:ext cx="17192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In #1 </a:t>
            </a:r>
            <a:r>
              <a:rPr kumimoji="0" lang="en-US" sz="1400" b="0" i="0" u="none" strike="noStrike" kern="1200" cap="none" spc="0" normalizeH="0" baseline="0" noProof="0" dirty="0">
                <a:ln>
                  <a:noFill/>
                </a:ln>
                <a:solidFill>
                  <a:prstClr val="black"/>
                </a:solidFill>
                <a:effectLst/>
                <a:uLnTx/>
                <a:uFillTx/>
                <a:latin typeface="Calibri"/>
                <a:ea typeface="+mn-ea"/>
                <a:cs typeface="+mn-cs"/>
              </a:rPr>
              <a:t>(mono)</a:t>
            </a:r>
          </a:p>
        </p:txBody>
      </p:sp>
      <p:sp>
        <p:nvSpPr>
          <p:cNvPr id="32" name="TextBox 31">
            <a:extLst>
              <a:ext uri="{FF2B5EF4-FFF2-40B4-BE49-F238E27FC236}">
                <a16:creationId xmlns:a16="http://schemas.microsoft.com/office/drawing/2014/main" id="{2AED4219-6ECC-4B8A-9A1F-8F6519FA4D21}"/>
              </a:ext>
            </a:extLst>
          </p:cNvPr>
          <p:cNvSpPr txBox="1"/>
          <p:nvPr/>
        </p:nvSpPr>
        <p:spPr>
          <a:xfrm>
            <a:off x="992552" y="4504058"/>
            <a:ext cx="1719207"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In #2 </a:t>
            </a:r>
            <a:r>
              <a:rPr kumimoji="0" lang="en-US" sz="1400" b="0" i="0" u="none" strike="noStrike" kern="1200" cap="none" spc="0" normalizeH="0" baseline="0" noProof="0" dirty="0">
                <a:ln>
                  <a:noFill/>
                </a:ln>
                <a:solidFill>
                  <a:prstClr val="black"/>
                </a:solidFill>
                <a:effectLst/>
                <a:uLnTx/>
                <a:uFillTx/>
                <a:latin typeface="Calibri"/>
                <a:ea typeface="+mn-ea"/>
                <a:cs typeface="+mn-cs"/>
              </a:rPr>
              <a:t>(mono)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[Second audio input allows half duplex testing using a single simulator without need for an external mixer.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8D72B7CC-3E5C-48E6-9711-3CF117F51E33}"/>
              </a:ext>
            </a:extLst>
          </p:cNvPr>
          <p:cNvSpPr txBox="1"/>
          <p:nvPr/>
        </p:nvSpPr>
        <p:spPr>
          <a:xfrm>
            <a:off x="7002188" y="3448359"/>
            <a:ext cx="102289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a:ln>
                  <a:noFill/>
                </a:ln>
                <a:solidFill>
                  <a:prstClr val="black"/>
                </a:solidFill>
                <a:effectLst/>
                <a:uLnTx/>
                <a:uFillTx/>
                <a:latin typeface="Calibri"/>
                <a:ea typeface="+mn-ea"/>
                <a:cs typeface="+mn-cs"/>
              </a:rPr>
              <a:t>FIR LP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Filter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     </a:t>
            </a:r>
            <a:r>
              <a:rPr lang="en-US" sz="1000" b="1" dirty="0">
                <a:solidFill>
                  <a:prstClr val="black"/>
                </a:solidFill>
                <a:latin typeface="Calibri"/>
              </a:rPr>
              <a:t>0 – 3400 Hz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a:rPr>
              <a:t>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       0 -6300 Hz</a:t>
            </a:r>
          </a:p>
        </p:txBody>
      </p:sp>
      <p:sp>
        <p:nvSpPr>
          <p:cNvPr id="34" name="Rectangle: Rounded Corners 33">
            <a:extLst>
              <a:ext uri="{FF2B5EF4-FFF2-40B4-BE49-F238E27FC236}">
                <a16:creationId xmlns:a16="http://schemas.microsoft.com/office/drawing/2014/main" id="{8FCCFD04-E15E-4C81-9E9A-E318F0FB4671}"/>
              </a:ext>
            </a:extLst>
          </p:cNvPr>
          <p:cNvSpPr/>
          <p:nvPr/>
        </p:nvSpPr>
        <p:spPr>
          <a:xfrm>
            <a:off x="7069689" y="3497454"/>
            <a:ext cx="1049607" cy="10066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319C6D6-E0A1-45ED-8E03-57AF383ACF8D}"/>
              </a:ext>
            </a:extLst>
          </p:cNvPr>
          <p:cNvSpPr txBox="1"/>
          <p:nvPr/>
        </p:nvSpPr>
        <p:spPr>
          <a:xfrm>
            <a:off x="-226900" y="3076263"/>
            <a:ext cx="3496703"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Test oscillator injection </a:t>
            </a:r>
            <a:r>
              <a:rPr kumimoji="0" lang="en-US" sz="1400" i="0" u="none" strike="noStrike" kern="1200" cap="none" spc="0" normalizeH="0" baseline="0" noProof="0" dirty="0">
                <a:ln>
                  <a:noFill/>
                </a:ln>
                <a:solidFill>
                  <a:prstClr val="black"/>
                </a:solidFill>
                <a:effectLst/>
                <a:uLnTx/>
                <a:uFillTx/>
                <a:latin typeface="Calibri"/>
                <a:ea typeface="+mn-ea"/>
                <a:cs typeface="+mn-cs"/>
              </a:rPr>
              <a:t>86 to</a:t>
            </a:r>
            <a:r>
              <a:rPr lang="en-US" sz="1200" dirty="0">
                <a:solidFill>
                  <a:prstClr val="black"/>
                </a:solidFill>
                <a:latin typeface="Calibri"/>
              </a:rPr>
              <a:t> 6300 Hz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prstClr val="black"/>
                </a:solidFill>
                <a:effectLst/>
                <a:uLnTx/>
                <a:uFillTx/>
                <a:latin typeface="Calibri"/>
                <a:ea typeface="+mn-ea"/>
                <a:cs typeface="+mn-cs"/>
              </a:rPr>
              <a:t>	(Testing and calibration) </a:t>
            </a:r>
          </a:p>
        </p:txBody>
      </p:sp>
      <p:cxnSp>
        <p:nvCxnSpPr>
          <p:cNvPr id="37" name="Straight Arrow Connector 36">
            <a:extLst>
              <a:ext uri="{FF2B5EF4-FFF2-40B4-BE49-F238E27FC236}">
                <a16:creationId xmlns:a16="http://schemas.microsoft.com/office/drawing/2014/main" id="{62101018-F3E4-4FB4-B31F-81E9DE5E6D7A}"/>
              </a:ext>
            </a:extLst>
          </p:cNvPr>
          <p:cNvCxnSpPr>
            <a:cxnSpLocks/>
          </p:cNvCxnSpPr>
          <p:nvPr/>
        </p:nvCxnSpPr>
        <p:spPr>
          <a:xfrm flipH="1">
            <a:off x="6496223" y="3833079"/>
            <a:ext cx="597203" cy="0"/>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9F92111-B478-4C23-A7BD-79E9C789A487}"/>
              </a:ext>
            </a:extLst>
          </p:cNvPr>
          <p:cNvCxnSpPr>
            <a:cxnSpLocks/>
          </p:cNvCxnSpPr>
          <p:nvPr/>
        </p:nvCxnSpPr>
        <p:spPr>
          <a:xfrm flipH="1">
            <a:off x="8119297" y="3833079"/>
            <a:ext cx="491303" cy="0"/>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54A2AE1-39A2-4938-B2BF-380514B41338}"/>
              </a:ext>
            </a:extLst>
          </p:cNvPr>
          <p:cNvSpPr txBox="1"/>
          <p:nvPr/>
        </p:nvSpPr>
        <p:spPr>
          <a:xfrm>
            <a:off x="6753986" y="5338368"/>
            <a:ext cx="12332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Input Gain   Level settings </a:t>
            </a:r>
          </a:p>
        </p:txBody>
      </p:sp>
      <p:cxnSp>
        <p:nvCxnSpPr>
          <p:cNvPr id="40" name="Straight Arrow Connector 39">
            <a:extLst>
              <a:ext uri="{FF2B5EF4-FFF2-40B4-BE49-F238E27FC236}">
                <a16:creationId xmlns:a16="http://schemas.microsoft.com/office/drawing/2014/main" id="{F6ED8A58-0442-430F-8309-9A427801302F}"/>
              </a:ext>
            </a:extLst>
          </p:cNvPr>
          <p:cNvCxnSpPr>
            <a:cxnSpLocks/>
          </p:cNvCxnSpPr>
          <p:nvPr/>
        </p:nvCxnSpPr>
        <p:spPr>
          <a:xfrm flipH="1" flipV="1">
            <a:off x="6536356" y="4701551"/>
            <a:ext cx="549032" cy="64058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DF204AA-9CDE-499F-9951-C3CE521E0494}"/>
              </a:ext>
            </a:extLst>
          </p:cNvPr>
          <p:cNvSpPr/>
          <p:nvPr/>
        </p:nvSpPr>
        <p:spPr>
          <a:xfrm>
            <a:off x="5066791" y="5114525"/>
            <a:ext cx="1200358" cy="35511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8DA80C8-1C73-4B07-B4E4-7A11FA211B2C}"/>
              </a:ext>
            </a:extLst>
          </p:cNvPr>
          <p:cNvSpPr txBox="1"/>
          <p:nvPr/>
        </p:nvSpPr>
        <p:spPr>
          <a:xfrm>
            <a:off x="4902606" y="5094385"/>
            <a:ext cx="14637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43" name="Straight Arrow Connector 42">
            <a:extLst>
              <a:ext uri="{FF2B5EF4-FFF2-40B4-BE49-F238E27FC236}">
                <a16:creationId xmlns:a16="http://schemas.microsoft.com/office/drawing/2014/main" id="{AFE53DA5-F332-4FF0-A119-0EC1009A7920}"/>
              </a:ext>
            </a:extLst>
          </p:cNvPr>
          <p:cNvCxnSpPr>
            <a:cxnSpLocks/>
          </p:cNvCxnSpPr>
          <p:nvPr/>
        </p:nvCxnSpPr>
        <p:spPr>
          <a:xfrm flipV="1">
            <a:off x="5634473" y="4608627"/>
            <a:ext cx="1" cy="496773"/>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EE424B7-F9DF-4BB5-A2B6-331E679DA792}"/>
              </a:ext>
            </a:extLst>
          </p:cNvPr>
          <p:cNvSpPr/>
          <p:nvPr/>
        </p:nvSpPr>
        <p:spPr>
          <a:xfrm>
            <a:off x="3714164" y="5138094"/>
            <a:ext cx="1200358" cy="35511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E7C5778-7040-40A6-8EF0-6AB513A82F89}"/>
              </a:ext>
            </a:extLst>
          </p:cNvPr>
          <p:cNvSpPr txBox="1"/>
          <p:nvPr/>
        </p:nvSpPr>
        <p:spPr>
          <a:xfrm>
            <a:off x="3520965" y="5128988"/>
            <a:ext cx="14637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49" name="Straight Arrow Connector 48">
            <a:extLst>
              <a:ext uri="{FF2B5EF4-FFF2-40B4-BE49-F238E27FC236}">
                <a16:creationId xmlns:a16="http://schemas.microsoft.com/office/drawing/2014/main" id="{AC0E50D3-AFF5-4DC7-8E07-2DE6166E885F}"/>
              </a:ext>
            </a:extLst>
          </p:cNvPr>
          <p:cNvCxnSpPr>
            <a:cxnSpLocks/>
          </p:cNvCxnSpPr>
          <p:nvPr/>
        </p:nvCxnSpPr>
        <p:spPr>
          <a:xfrm flipH="1" flipV="1">
            <a:off x="4514031" y="4166350"/>
            <a:ext cx="928" cy="971744"/>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Left Brace 49">
            <a:extLst>
              <a:ext uri="{FF2B5EF4-FFF2-40B4-BE49-F238E27FC236}">
                <a16:creationId xmlns:a16="http://schemas.microsoft.com/office/drawing/2014/main" id="{15956B6D-EE22-4DC7-8D5A-4CE5340281B7}"/>
              </a:ext>
            </a:extLst>
          </p:cNvPr>
          <p:cNvSpPr/>
          <p:nvPr/>
        </p:nvSpPr>
        <p:spPr>
          <a:xfrm rot="16200000">
            <a:off x="4823930" y="4267632"/>
            <a:ext cx="355115" cy="2855570"/>
          </a:xfrm>
          <a:prstGeom prst="leftBrace">
            <a:avLst>
              <a:gd name="adj1" fmla="val 34655"/>
              <a:gd name="adj2" fmla="val 50844"/>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a:extLst>
              <a:ext uri="{FF2B5EF4-FFF2-40B4-BE49-F238E27FC236}">
                <a16:creationId xmlns:a16="http://schemas.microsoft.com/office/drawing/2014/main" id="{A916CF3A-CD00-4AE5-A26B-06372671B6AB}"/>
              </a:ext>
            </a:extLst>
          </p:cNvPr>
          <p:cNvSpPr txBox="1"/>
          <p:nvPr/>
        </p:nvSpPr>
        <p:spPr>
          <a:xfrm>
            <a:off x="4108291" y="5887228"/>
            <a:ext cx="18724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Testing and calibration </a:t>
            </a:r>
          </a:p>
        </p:txBody>
      </p:sp>
      <p:sp>
        <p:nvSpPr>
          <p:cNvPr id="44" name="TextBox 43">
            <a:extLst>
              <a:ext uri="{FF2B5EF4-FFF2-40B4-BE49-F238E27FC236}">
                <a16:creationId xmlns:a16="http://schemas.microsoft.com/office/drawing/2014/main" id="{8BE8F752-07D5-4A61-97D8-6293F2DB52D1}"/>
              </a:ext>
            </a:extLst>
          </p:cNvPr>
          <p:cNvSpPr txBox="1"/>
          <p:nvPr/>
        </p:nvSpPr>
        <p:spPr>
          <a:xfrm>
            <a:off x="5609060" y="2755868"/>
            <a:ext cx="13931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a:ea typeface="+mn-ea"/>
                <a:cs typeface="+mn-cs"/>
              </a:rPr>
              <a:t>mixInpSel</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9232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 Brace 4">
            <a:extLst>
              <a:ext uri="{FF2B5EF4-FFF2-40B4-BE49-F238E27FC236}">
                <a16:creationId xmlns:a16="http://schemas.microsoft.com/office/drawing/2014/main" id="{25E9A659-0531-4676-9EEC-4DD182223728}"/>
              </a:ext>
            </a:extLst>
          </p:cNvPr>
          <p:cNvSpPr/>
          <p:nvPr/>
        </p:nvSpPr>
        <p:spPr>
          <a:xfrm rot="5400000">
            <a:off x="4335727" y="-2462243"/>
            <a:ext cx="422012" cy="8763002"/>
          </a:xfrm>
          <a:prstGeom prst="leftBrace">
            <a:avLst>
              <a:gd name="adj1" fmla="val 34655"/>
              <a:gd name="adj2" fmla="val 51136"/>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72998DD-8717-4D2D-8085-A563632A56F7}"/>
              </a:ext>
            </a:extLst>
          </p:cNvPr>
          <p:cNvCxnSpPr>
            <a:cxnSpLocks/>
          </p:cNvCxnSpPr>
          <p:nvPr/>
        </p:nvCxnSpPr>
        <p:spPr>
          <a:xfrm>
            <a:off x="7985100" y="3772994"/>
            <a:ext cx="753555"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655974B-6BA6-4A5D-BB86-208BFE025C01}"/>
              </a:ext>
            </a:extLst>
          </p:cNvPr>
          <p:cNvSpPr/>
          <p:nvPr/>
        </p:nvSpPr>
        <p:spPr>
          <a:xfrm>
            <a:off x="1834362" y="2706080"/>
            <a:ext cx="1419773" cy="422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A7CACE-CFAC-46F6-ABDF-2A9A1718678D}"/>
              </a:ext>
            </a:extLst>
          </p:cNvPr>
          <p:cNvSpPr txBox="1"/>
          <p:nvPr/>
        </p:nvSpPr>
        <p:spPr>
          <a:xfrm>
            <a:off x="1811298" y="2757689"/>
            <a:ext cx="1465302" cy="338554"/>
          </a:xfrm>
          <a:prstGeom prst="rect">
            <a:avLst/>
          </a:prstGeom>
          <a:noFill/>
        </p:spPr>
        <p:txBody>
          <a:bodyPr wrap="square" rtlCol="0">
            <a:spAutoFit/>
          </a:bodyPr>
          <a:lstStyle/>
          <a:p>
            <a:r>
              <a:rPr lang="en-US" sz="1600" b="1" dirty="0"/>
              <a:t>HilbertQ12 FIR </a:t>
            </a:r>
          </a:p>
        </p:txBody>
      </p:sp>
      <p:sp>
        <p:nvSpPr>
          <p:cNvPr id="9" name="TextBox 8">
            <a:extLst>
              <a:ext uri="{FF2B5EF4-FFF2-40B4-BE49-F238E27FC236}">
                <a16:creationId xmlns:a16="http://schemas.microsoft.com/office/drawing/2014/main" id="{459CBA5C-B0DF-4B7D-9510-8A5AA1E81701}"/>
              </a:ext>
            </a:extLst>
          </p:cNvPr>
          <p:cNvSpPr txBox="1"/>
          <p:nvPr/>
        </p:nvSpPr>
        <p:spPr>
          <a:xfrm>
            <a:off x="1882328" y="6946"/>
            <a:ext cx="542365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Channels  Detail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                 </a:t>
            </a:r>
          </a:p>
        </p:txBody>
      </p:sp>
      <p:sp>
        <p:nvSpPr>
          <p:cNvPr id="10" name="Rectangle 9">
            <a:extLst>
              <a:ext uri="{FF2B5EF4-FFF2-40B4-BE49-F238E27FC236}">
                <a16:creationId xmlns:a16="http://schemas.microsoft.com/office/drawing/2014/main" id="{FD41E576-E715-46F8-A21B-D75C057E92D2}"/>
              </a:ext>
            </a:extLst>
          </p:cNvPr>
          <p:cNvSpPr/>
          <p:nvPr/>
        </p:nvSpPr>
        <p:spPr>
          <a:xfrm>
            <a:off x="3520231" y="457200"/>
            <a:ext cx="1910556" cy="12193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1F81FB0C-6F34-4C41-B3FD-185510C86E8D}"/>
              </a:ext>
            </a:extLst>
          </p:cNvPr>
          <p:cNvSpPr txBox="1"/>
          <p:nvPr/>
        </p:nvSpPr>
        <p:spPr>
          <a:xfrm>
            <a:off x="3530866" y="494014"/>
            <a:ext cx="2031734" cy="1077218"/>
          </a:xfrm>
          <a:prstGeom prst="rect">
            <a:avLst/>
          </a:prstGeom>
          <a:noFill/>
        </p:spPr>
        <p:txBody>
          <a:bodyPr wrap="square" rtlCol="0">
            <a:spAutoFit/>
          </a:bodyPr>
          <a:lstStyle/>
          <a:p>
            <a:pPr lvl="0">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lang="en-US" sz="1600" b="1" dirty="0">
                <a:solidFill>
                  <a:prstClr val="black"/>
                </a:solidFill>
              </a:rPr>
              <a:t>CH 1: I, Q   </a:t>
            </a:r>
          </a:p>
          <a:p>
            <a:pPr lvl="0">
              <a:defRPr/>
            </a:pPr>
            <a:r>
              <a:rPr lang="en-US" sz="1600" b="1" dirty="0">
                <a:solidFill>
                  <a:prstClr val="black"/>
                </a:solidFill>
              </a:rPr>
              <a:t>           and </a:t>
            </a:r>
          </a:p>
          <a:p>
            <a:pPr lvl="0">
              <a:defRPr/>
            </a:pPr>
            <a:r>
              <a:rPr lang="en-US" sz="1600" b="1" dirty="0">
                <a:solidFill>
                  <a:prstClr val="black"/>
                </a:solidFill>
              </a:rPr>
              <a:t>         CH 2: I, Q </a:t>
            </a:r>
          </a:p>
          <a:p>
            <a:pPr lvl="0">
              <a:defRPr/>
            </a:pPr>
            <a:r>
              <a:rPr lang="en-US" sz="1600" b="1" dirty="0">
                <a:solidFill>
                  <a:prstClr val="black"/>
                </a:solidFill>
              </a:rPr>
              <a:t>Channels  Processing</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8A50BAC6-DAC6-4D7D-92C6-80D17978A803}"/>
              </a:ext>
            </a:extLst>
          </p:cNvPr>
          <p:cNvSpPr txBox="1"/>
          <p:nvPr/>
        </p:nvSpPr>
        <p:spPr>
          <a:xfrm>
            <a:off x="7912145" y="2915912"/>
            <a:ext cx="14060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lang="en-US" sz="1600" b="1" dirty="0">
                <a:solidFill>
                  <a:prstClr val="black"/>
                </a:solidFill>
                <a:latin typeface="Calibri"/>
              </a:rPr>
              <a:t> Audio 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To channels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mixer</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7ABD8BFA-321B-4E14-980B-BC55145EE61D}"/>
              </a:ext>
            </a:extLst>
          </p:cNvPr>
          <p:cNvSpPr txBox="1"/>
          <p:nvPr/>
        </p:nvSpPr>
        <p:spPr>
          <a:xfrm>
            <a:off x="4749956" y="2732648"/>
            <a:ext cx="1026884" cy="369332"/>
          </a:xfrm>
          <a:prstGeom prst="rect">
            <a:avLst/>
          </a:prstGeom>
          <a:noFill/>
        </p:spPr>
        <p:txBody>
          <a:bodyPr wrap="none" rtlCol="0">
            <a:spAutoFit/>
          </a:bodyPr>
          <a:lstStyle/>
          <a:p>
            <a:r>
              <a:rPr lang="en-US" b="1" dirty="0"/>
              <a:t>delay Q1</a:t>
            </a:r>
          </a:p>
        </p:txBody>
      </p:sp>
      <p:sp>
        <p:nvSpPr>
          <p:cNvPr id="14" name="Rectangle: Rounded Corners 13">
            <a:extLst>
              <a:ext uri="{FF2B5EF4-FFF2-40B4-BE49-F238E27FC236}">
                <a16:creationId xmlns:a16="http://schemas.microsoft.com/office/drawing/2014/main" id="{4F2A063A-17F3-4A77-96DC-2ED06C827A15}"/>
              </a:ext>
            </a:extLst>
          </p:cNvPr>
          <p:cNvSpPr/>
          <p:nvPr/>
        </p:nvSpPr>
        <p:spPr>
          <a:xfrm>
            <a:off x="4681846" y="2768394"/>
            <a:ext cx="1101053"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FAD362-AF5D-4A43-BE19-7DC63EAFE852}"/>
              </a:ext>
            </a:extLst>
          </p:cNvPr>
          <p:cNvSpPr txBox="1"/>
          <p:nvPr/>
        </p:nvSpPr>
        <p:spPr>
          <a:xfrm>
            <a:off x="7236666" y="3594162"/>
            <a:ext cx="755335" cy="369332"/>
          </a:xfrm>
          <a:prstGeom prst="rect">
            <a:avLst/>
          </a:prstGeom>
          <a:noFill/>
        </p:spPr>
        <p:txBody>
          <a:bodyPr wrap="none" rtlCol="0">
            <a:spAutoFit/>
          </a:bodyPr>
          <a:lstStyle/>
          <a:p>
            <a:r>
              <a:rPr lang="en-US" b="1" dirty="0"/>
              <a:t>FIR LP</a:t>
            </a:r>
          </a:p>
        </p:txBody>
      </p:sp>
      <p:sp>
        <p:nvSpPr>
          <p:cNvPr id="16" name="Rectangle: Rounded Corners 15">
            <a:extLst>
              <a:ext uri="{FF2B5EF4-FFF2-40B4-BE49-F238E27FC236}">
                <a16:creationId xmlns:a16="http://schemas.microsoft.com/office/drawing/2014/main" id="{4B9C0E38-B059-466B-BA5D-13DAE0E68DA6}"/>
              </a:ext>
            </a:extLst>
          </p:cNvPr>
          <p:cNvSpPr/>
          <p:nvPr/>
        </p:nvSpPr>
        <p:spPr>
          <a:xfrm>
            <a:off x="7231545" y="3582494"/>
            <a:ext cx="753555"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D2FAF4F-B27B-4159-824B-A90C71176E8A}"/>
              </a:ext>
            </a:extLst>
          </p:cNvPr>
          <p:cNvCxnSpPr>
            <a:cxnSpLocks/>
            <a:endCxn id="14" idx="1"/>
          </p:cNvCxnSpPr>
          <p:nvPr/>
        </p:nvCxnSpPr>
        <p:spPr>
          <a:xfrm>
            <a:off x="3241518" y="2958894"/>
            <a:ext cx="1440328"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238DD36-7B74-468F-937C-0F9C40EAACDA}"/>
              </a:ext>
            </a:extLst>
          </p:cNvPr>
          <p:cNvCxnSpPr>
            <a:cxnSpLocks/>
          </p:cNvCxnSpPr>
          <p:nvPr/>
        </p:nvCxnSpPr>
        <p:spPr>
          <a:xfrm>
            <a:off x="5776840" y="2923380"/>
            <a:ext cx="476260"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E24035-82CE-4153-93DE-043F9BFF5D95}"/>
              </a:ext>
            </a:extLst>
          </p:cNvPr>
          <p:cNvCxnSpPr>
            <a:cxnSpLocks/>
            <a:endCxn id="8" idx="1"/>
          </p:cNvCxnSpPr>
          <p:nvPr/>
        </p:nvCxnSpPr>
        <p:spPr>
          <a:xfrm flipV="1">
            <a:off x="979495" y="2926966"/>
            <a:ext cx="831803" cy="772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A68E95-DA05-474C-9C9F-23DEC506A36E}"/>
              </a:ext>
            </a:extLst>
          </p:cNvPr>
          <p:cNvCxnSpPr>
            <a:cxnSpLocks/>
          </p:cNvCxnSpPr>
          <p:nvPr/>
        </p:nvCxnSpPr>
        <p:spPr>
          <a:xfrm>
            <a:off x="1377494" y="4377375"/>
            <a:ext cx="1975306" cy="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AF85AE-18C3-42FD-859F-8B75D3E060C0}"/>
              </a:ext>
            </a:extLst>
          </p:cNvPr>
          <p:cNvCxnSpPr>
            <a:cxnSpLocks/>
          </p:cNvCxnSpPr>
          <p:nvPr/>
        </p:nvCxnSpPr>
        <p:spPr>
          <a:xfrm flipV="1">
            <a:off x="1346815" y="2903879"/>
            <a:ext cx="3386" cy="2110901"/>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CB717CB-6415-43C5-96A8-F0FF1FC59FF3}"/>
              </a:ext>
            </a:extLst>
          </p:cNvPr>
          <p:cNvSpPr txBox="1"/>
          <p:nvPr/>
        </p:nvSpPr>
        <p:spPr>
          <a:xfrm>
            <a:off x="3422973" y="4205463"/>
            <a:ext cx="1072827" cy="369332"/>
          </a:xfrm>
          <a:prstGeom prst="rect">
            <a:avLst/>
          </a:prstGeom>
          <a:noFill/>
        </p:spPr>
        <p:txBody>
          <a:bodyPr wrap="square" rtlCol="0">
            <a:spAutoFit/>
          </a:bodyPr>
          <a:lstStyle/>
          <a:p>
            <a:r>
              <a:rPr lang="en-US" b="1" dirty="0"/>
              <a:t>delay I1</a:t>
            </a:r>
          </a:p>
        </p:txBody>
      </p:sp>
      <p:sp>
        <p:nvSpPr>
          <p:cNvPr id="23" name="Rectangle: Rounded Corners 22">
            <a:extLst>
              <a:ext uri="{FF2B5EF4-FFF2-40B4-BE49-F238E27FC236}">
                <a16:creationId xmlns:a16="http://schemas.microsoft.com/office/drawing/2014/main" id="{93B3F35B-E02F-4CC9-BEC0-3BC830EBE7FA}"/>
              </a:ext>
            </a:extLst>
          </p:cNvPr>
          <p:cNvSpPr/>
          <p:nvPr/>
        </p:nvSpPr>
        <p:spPr>
          <a:xfrm>
            <a:off x="3336432" y="4186875"/>
            <a:ext cx="1054270"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8FDE01D-B481-4D55-BDA6-848468F76BD8}"/>
              </a:ext>
            </a:extLst>
          </p:cNvPr>
          <p:cNvSpPr txBox="1"/>
          <p:nvPr/>
        </p:nvSpPr>
        <p:spPr>
          <a:xfrm>
            <a:off x="5794238" y="3157623"/>
            <a:ext cx="460382" cy="369332"/>
          </a:xfrm>
          <a:prstGeom prst="rect">
            <a:avLst/>
          </a:prstGeom>
          <a:noFill/>
        </p:spPr>
        <p:txBody>
          <a:bodyPr wrap="none" rtlCol="0">
            <a:spAutoFit/>
          </a:bodyPr>
          <a:lstStyle/>
          <a:p>
            <a:r>
              <a:rPr lang="en-US" b="1" dirty="0"/>
              <a:t>Q2</a:t>
            </a:r>
          </a:p>
        </p:txBody>
      </p:sp>
      <p:sp>
        <p:nvSpPr>
          <p:cNvPr id="25" name="TextBox 24">
            <a:extLst>
              <a:ext uri="{FF2B5EF4-FFF2-40B4-BE49-F238E27FC236}">
                <a16:creationId xmlns:a16="http://schemas.microsoft.com/office/drawing/2014/main" id="{745C8F69-26F0-42B5-9FF0-42623BD2BFD9}"/>
              </a:ext>
            </a:extLst>
          </p:cNvPr>
          <p:cNvSpPr txBox="1"/>
          <p:nvPr/>
        </p:nvSpPr>
        <p:spPr>
          <a:xfrm>
            <a:off x="5861641" y="4618281"/>
            <a:ext cx="362600" cy="369332"/>
          </a:xfrm>
          <a:prstGeom prst="rect">
            <a:avLst/>
          </a:prstGeom>
          <a:noFill/>
        </p:spPr>
        <p:txBody>
          <a:bodyPr wrap="none" rtlCol="0">
            <a:spAutoFit/>
          </a:bodyPr>
          <a:lstStyle/>
          <a:p>
            <a:r>
              <a:rPr lang="en-US" b="1" dirty="0"/>
              <a:t>I2</a:t>
            </a:r>
          </a:p>
        </p:txBody>
      </p:sp>
      <p:cxnSp>
        <p:nvCxnSpPr>
          <p:cNvPr id="26" name="Straight Arrow Connector 25">
            <a:extLst>
              <a:ext uri="{FF2B5EF4-FFF2-40B4-BE49-F238E27FC236}">
                <a16:creationId xmlns:a16="http://schemas.microsoft.com/office/drawing/2014/main" id="{B6198911-EBB8-466B-8133-28EC3AD195B4}"/>
              </a:ext>
            </a:extLst>
          </p:cNvPr>
          <p:cNvCxnSpPr>
            <a:cxnSpLocks/>
          </p:cNvCxnSpPr>
          <p:nvPr/>
        </p:nvCxnSpPr>
        <p:spPr>
          <a:xfrm flipV="1">
            <a:off x="3429000" y="2286343"/>
            <a:ext cx="3053547" cy="17009"/>
          </a:xfrm>
          <a:prstGeom prst="straightConnector1">
            <a:avLst/>
          </a:prstGeom>
          <a:ln w="190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B3D03-77E5-40D1-9B0D-4FC6EDA60B9F}"/>
              </a:ext>
            </a:extLst>
          </p:cNvPr>
          <p:cNvCxnSpPr>
            <a:cxnSpLocks/>
          </p:cNvCxnSpPr>
          <p:nvPr/>
        </p:nvCxnSpPr>
        <p:spPr>
          <a:xfrm>
            <a:off x="5245003" y="2310997"/>
            <a:ext cx="1" cy="432716"/>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AD96B9A8-9106-4A81-A540-9968AAA0FB4E}"/>
              </a:ext>
            </a:extLst>
          </p:cNvPr>
          <p:cNvSpPr/>
          <p:nvPr/>
        </p:nvSpPr>
        <p:spPr>
          <a:xfrm>
            <a:off x="6273796" y="2595086"/>
            <a:ext cx="391565" cy="2514926"/>
          </a:xfrm>
          <a:prstGeom prst="roundRect">
            <a:avLst>
              <a:gd name="adj"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FEA6431E-B800-4B39-9C64-DFD3C96D1751}"/>
              </a:ext>
            </a:extLst>
          </p:cNvPr>
          <p:cNvCxnSpPr>
            <a:cxnSpLocks/>
          </p:cNvCxnSpPr>
          <p:nvPr/>
        </p:nvCxnSpPr>
        <p:spPr>
          <a:xfrm>
            <a:off x="4420682" y="4359457"/>
            <a:ext cx="1830183" cy="367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20D638-B56A-4A80-8761-0B52D93F438C}"/>
              </a:ext>
            </a:extLst>
          </p:cNvPr>
          <p:cNvCxnSpPr>
            <a:cxnSpLocks/>
          </p:cNvCxnSpPr>
          <p:nvPr/>
        </p:nvCxnSpPr>
        <p:spPr>
          <a:xfrm>
            <a:off x="6665361" y="3801224"/>
            <a:ext cx="594145"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9F96990-F2FF-4181-9ED2-8B6EA13F63DB}"/>
              </a:ext>
            </a:extLst>
          </p:cNvPr>
          <p:cNvSpPr txBox="1"/>
          <p:nvPr/>
        </p:nvSpPr>
        <p:spPr>
          <a:xfrm>
            <a:off x="507998" y="2057256"/>
            <a:ext cx="3127619" cy="584775"/>
          </a:xfrm>
          <a:prstGeom prst="rect">
            <a:avLst/>
          </a:prstGeom>
          <a:noFill/>
        </p:spPr>
        <p:txBody>
          <a:bodyPr wrap="square" rtlCol="0">
            <a:spAutoFit/>
          </a:bodyPr>
          <a:lstStyle/>
          <a:p>
            <a:r>
              <a:rPr lang="en-US" sz="1600" b="1" dirty="0"/>
              <a:t>                          Delay control code </a:t>
            </a:r>
            <a:r>
              <a:rPr lang="en-US" sz="1600" b="1" baseline="30000" dirty="0"/>
              <a:t>1</a:t>
            </a:r>
          </a:p>
          <a:p>
            <a:r>
              <a:rPr lang="en-US" sz="1600" b="1" dirty="0"/>
              <a:t>(based on channel type modeled)</a:t>
            </a:r>
          </a:p>
        </p:txBody>
      </p:sp>
      <p:sp>
        <p:nvSpPr>
          <p:cNvPr id="37" name="TextBox 36">
            <a:extLst>
              <a:ext uri="{FF2B5EF4-FFF2-40B4-BE49-F238E27FC236}">
                <a16:creationId xmlns:a16="http://schemas.microsoft.com/office/drawing/2014/main" id="{77CD13BE-A122-44F6-A01B-FD71C05DC7F6}"/>
              </a:ext>
            </a:extLst>
          </p:cNvPr>
          <p:cNvSpPr txBox="1"/>
          <p:nvPr/>
        </p:nvSpPr>
        <p:spPr>
          <a:xfrm>
            <a:off x="143860" y="6213365"/>
            <a:ext cx="78412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000" b="1" i="0" u="none" strike="noStrike" kern="1200" cap="none" spc="0" normalizeH="0" baseline="0" noProof="0" dirty="0">
                <a:ln>
                  <a:noFill/>
                </a:ln>
                <a:solidFill>
                  <a:prstClr val="black"/>
                </a:solidFill>
                <a:effectLst/>
                <a:uLnTx/>
                <a:uFillTx/>
                <a:latin typeface="Calibri"/>
                <a:ea typeface="+mn-ea"/>
                <a:cs typeface="+mn-cs"/>
              </a:rPr>
              <a:t>2</a:t>
            </a:r>
            <a:r>
              <a:rPr kumimoji="0" lang="en-US" sz="1600" b="1" i="0" u="none" strike="noStrike" kern="1200" cap="none" spc="0" normalizeH="0" baseline="0" noProof="0" dirty="0">
                <a:ln>
                  <a:noFill/>
                </a:ln>
                <a:solidFill>
                  <a:prstClr val="black"/>
                </a:solidFill>
                <a:effectLst/>
                <a:uLnTx/>
                <a:uFillTx/>
                <a:latin typeface="Calibri"/>
                <a:ea typeface="+mn-ea"/>
                <a:cs typeface="+mn-cs"/>
              </a:rPr>
              <a:t> Compute </a:t>
            </a:r>
            <a:r>
              <a:rPr kumimoji="0" lang="en-US" sz="1600" b="1" i="0" u="none" strike="noStrike" kern="1200" cap="none" spc="0" normalizeH="0" baseline="0" noProof="0" dirty="0" err="1">
                <a:ln>
                  <a:noFill/>
                </a:ln>
                <a:solidFill>
                  <a:prstClr val="black"/>
                </a:solidFill>
                <a:effectLst/>
                <a:uLnTx/>
                <a:uFillTx/>
                <a:latin typeface="Calibri"/>
                <a:ea typeface="+mn-ea"/>
                <a:cs typeface="+mn-cs"/>
              </a:rPr>
              <a:t>mixIQ</a:t>
            </a:r>
            <a:r>
              <a:rPr kumimoji="0" lang="en-US" sz="1600" b="1" i="0" u="none" strike="noStrike" kern="1200" cap="none" spc="0" normalizeH="0" baseline="0" noProof="0" dirty="0">
                <a:ln>
                  <a:noFill/>
                </a:ln>
                <a:solidFill>
                  <a:prstClr val="black"/>
                </a:solidFill>
                <a:effectLst/>
                <a:uLnTx/>
                <a:uFillTx/>
                <a:latin typeface="Calibri"/>
                <a:ea typeface="+mn-ea"/>
                <a:cs typeface="+mn-cs"/>
              </a:rPr>
              <a:t> gains based on I1, Q1, I2, Q2 delays to combine paths back to In-phase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E80018FE-5C65-4D85-B0B3-293D1E81D603}"/>
              </a:ext>
            </a:extLst>
          </p:cNvPr>
          <p:cNvSpPr txBox="1"/>
          <p:nvPr/>
        </p:nvSpPr>
        <p:spPr>
          <a:xfrm>
            <a:off x="220845" y="5306400"/>
            <a:ext cx="8867732" cy="830997"/>
          </a:xfrm>
          <a:prstGeom prst="rect">
            <a:avLst/>
          </a:prstGeom>
          <a:noFill/>
        </p:spPr>
        <p:txBody>
          <a:bodyPr wrap="square" rtlCol="0">
            <a:spAutoFit/>
          </a:bodyPr>
          <a:lstStyle/>
          <a:p>
            <a:r>
              <a:rPr lang="en-US" sz="1000" b="1" dirty="0"/>
              <a:t>1</a:t>
            </a:r>
            <a:r>
              <a:rPr lang="en-US" sz="1600" b="1" dirty="0"/>
              <a:t>  Equalizes  I delay path for HilbertQ12 filter delay (~1.3605 </a:t>
            </a:r>
            <a:r>
              <a:rPr lang="en-US" sz="1600" b="1" dirty="0" err="1"/>
              <a:t>ms</a:t>
            </a:r>
            <a:r>
              <a:rPr lang="en-US" sz="1600" b="1" dirty="0"/>
              <a:t> )</a:t>
            </a:r>
          </a:p>
          <a:p>
            <a:r>
              <a:rPr lang="en-US" sz="1600" b="1" dirty="0"/>
              <a:t>   Determines magnitude and rate of change to I and Q delays based on channel being modeled.</a:t>
            </a:r>
          </a:p>
          <a:p>
            <a:r>
              <a:rPr lang="en-US" sz="1600" b="1" dirty="0"/>
              <a:t>   Modulates delays with normally distributed  random values based on channel being modeled</a:t>
            </a:r>
          </a:p>
        </p:txBody>
      </p:sp>
      <p:sp>
        <p:nvSpPr>
          <p:cNvPr id="40" name="TextBox 39">
            <a:extLst>
              <a:ext uri="{FF2B5EF4-FFF2-40B4-BE49-F238E27FC236}">
                <a16:creationId xmlns:a16="http://schemas.microsoft.com/office/drawing/2014/main" id="{5F353E48-6D09-484A-96AE-C17E6501E894}"/>
              </a:ext>
            </a:extLst>
          </p:cNvPr>
          <p:cNvSpPr txBox="1"/>
          <p:nvPr/>
        </p:nvSpPr>
        <p:spPr>
          <a:xfrm>
            <a:off x="6077888" y="2687719"/>
            <a:ext cx="3915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41" name="Straight Arrow Connector 40">
            <a:extLst>
              <a:ext uri="{FF2B5EF4-FFF2-40B4-BE49-F238E27FC236}">
                <a16:creationId xmlns:a16="http://schemas.microsoft.com/office/drawing/2014/main" id="{4E5F6C7D-A26D-4301-904A-CDC562CC8A31}"/>
              </a:ext>
            </a:extLst>
          </p:cNvPr>
          <p:cNvCxnSpPr>
            <a:cxnSpLocks/>
          </p:cNvCxnSpPr>
          <p:nvPr/>
        </p:nvCxnSpPr>
        <p:spPr>
          <a:xfrm>
            <a:off x="1331025" y="5006392"/>
            <a:ext cx="2005407"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1365C2-8088-42DF-B67A-4BF9EC6A2C88}"/>
              </a:ext>
            </a:extLst>
          </p:cNvPr>
          <p:cNvSpPr txBox="1"/>
          <p:nvPr/>
        </p:nvSpPr>
        <p:spPr>
          <a:xfrm>
            <a:off x="3399648" y="4758837"/>
            <a:ext cx="929100" cy="369332"/>
          </a:xfrm>
          <a:prstGeom prst="rect">
            <a:avLst/>
          </a:prstGeom>
          <a:noFill/>
        </p:spPr>
        <p:txBody>
          <a:bodyPr wrap="none" rtlCol="0">
            <a:spAutoFit/>
          </a:bodyPr>
          <a:lstStyle/>
          <a:p>
            <a:r>
              <a:rPr lang="en-US" b="1" dirty="0"/>
              <a:t>delay I</a:t>
            </a:r>
            <a:r>
              <a:rPr lang="en-US" b="1" i="1" dirty="0"/>
              <a:t>2</a:t>
            </a:r>
            <a:endParaRPr lang="en-US" b="1" dirty="0"/>
          </a:p>
        </p:txBody>
      </p:sp>
      <p:sp>
        <p:nvSpPr>
          <p:cNvPr id="43" name="Rectangle: Rounded Corners 42">
            <a:extLst>
              <a:ext uri="{FF2B5EF4-FFF2-40B4-BE49-F238E27FC236}">
                <a16:creationId xmlns:a16="http://schemas.microsoft.com/office/drawing/2014/main" id="{258AF247-073A-4A4F-9516-7202BAE39D88}"/>
              </a:ext>
            </a:extLst>
          </p:cNvPr>
          <p:cNvSpPr/>
          <p:nvPr/>
        </p:nvSpPr>
        <p:spPr>
          <a:xfrm>
            <a:off x="3348526" y="4800600"/>
            <a:ext cx="1041015"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E1BB0B19-1974-4B06-9380-62A5AE21A167}"/>
              </a:ext>
            </a:extLst>
          </p:cNvPr>
          <p:cNvCxnSpPr>
            <a:cxnSpLocks/>
          </p:cNvCxnSpPr>
          <p:nvPr/>
        </p:nvCxnSpPr>
        <p:spPr>
          <a:xfrm flipV="1">
            <a:off x="4393191" y="4969277"/>
            <a:ext cx="1895335" cy="1606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9B61717-8E67-4C43-9DA6-28DB8C7ACAA3}"/>
              </a:ext>
            </a:extLst>
          </p:cNvPr>
          <p:cNvSpPr txBox="1"/>
          <p:nvPr/>
        </p:nvSpPr>
        <p:spPr>
          <a:xfrm>
            <a:off x="4808475" y="3314023"/>
            <a:ext cx="1089997" cy="369332"/>
          </a:xfrm>
          <a:prstGeom prst="rect">
            <a:avLst/>
          </a:prstGeom>
          <a:noFill/>
        </p:spPr>
        <p:txBody>
          <a:bodyPr wrap="square" rtlCol="0">
            <a:spAutoFit/>
          </a:bodyPr>
          <a:lstStyle/>
          <a:p>
            <a:r>
              <a:rPr lang="en-US" b="1" dirty="0"/>
              <a:t>delay Q2</a:t>
            </a:r>
          </a:p>
        </p:txBody>
      </p:sp>
      <p:sp>
        <p:nvSpPr>
          <p:cNvPr id="49" name="Rectangle: Rounded Corners 48">
            <a:extLst>
              <a:ext uri="{FF2B5EF4-FFF2-40B4-BE49-F238E27FC236}">
                <a16:creationId xmlns:a16="http://schemas.microsoft.com/office/drawing/2014/main" id="{FF9EF5E0-3E46-4ED3-AFE1-CF8FA185A3B2}"/>
              </a:ext>
            </a:extLst>
          </p:cNvPr>
          <p:cNvSpPr/>
          <p:nvPr/>
        </p:nvSpPr>
        <p:spPr>
          <a:xfrm>
            <a:off x="4671973" y="3326388"/>
            <a:ext cx="1110800"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2121251D-3293-4969-8F74-D3A554A907BB}"/>
              </a:ext>
            </a:extLst>
          </p:cNvPr>
          <p:cNvCxnSpPr>
            <a:cxnSpLocks/>
          </p:cNvCxnSpPr>
          <p:nvPr/>
        </p:nvCxnSpPr>
        <p:spPr>
          <a:xfrm flipV="1">
            <a:off x="4150049" y="3523698"/>
            <a:ext cx="544745" cy="6567"/>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C194B71-E0EF-4BD8-A7E0-2F5B0BE85553}"/>
              </a:ext>
            </a:extLst>
          </p:cNvPr>
          <p:cNvCxnSpPr>
            <a:cxnSpLocks/>
          </p:cNvCxnSpPr>
          <p:nvPr/>
        </p:nvCxnSpPr>
        <p:spPr>
          <a:xfrm flipV="1">
            <a:off x="5760892" y="3510781"/>
            <a:ext cx="468777" cy="1174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86F2B86-17E5-4D6B-92CD-E42CA1204107}"/>
              </a:ext>
            </a:extLst>
          </p:cNvPr>
          <p:cNvCxnSpPr>
            <a:cxnSpLocks/>
            <a:stCxn id="14" idx="2"/>
            <a:endCxn id="49" idx="0"/>
          </p:cNvCxnSpPr>
          <p:nvPr/>
        </p:nvCxnSpPr>
        <p:spPr>
          <a:xfrm flipH="1">
            <a:off x="5227373" y="3149394"/>
            <a:ext cx="5000" cy="176994"/>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AA3A79A-02A0-45ED-B269-E5980CDA11F2}"/>
              </a:ext>
            </a:extLst>
          </p:cNvPr>
          <p:cNvSpPr txBox="1"/>
          <p:nvPr/>
        </p:nvSpPr>
        <p:spPr>
          <a:xfrm>
            <a:off x="6090982" y="3328260"/>
            <a:ext cx="3915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64" name="Straight Arrow Connector 63">
            <a:extLst>
              <a:ext uri="{FF2B5EF4-FFF2-40B4-BE49-F238E27FC236}">
                <a16:creationId xmlns:a16="http://schemas.microsoft.com/office/drawing/2014/main" id="{E2D29632-D7DE-4206-A4A7-437FAB731298}"/>
              </a:ext>
            </a:extLst>
          </p:cNvPr>
          <p:cNvCxnSpPr>
            <a:cxnSpLocks/>
          </p:cNvCxnSpPr>
          <p:nvPr/>
        </p:nvCxnSpPr>
        <p:spPr>
          <a:xfrm flipV="1">
            <a:off x="4179154" y="2934688"/>
            <a:ext cx="0" cy="615784"/>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C5F8B63-54FD-4AAC-A19C-3CEE162F89B2}"/>
              </a:ext>
            </a:extLst>
          </p:cNvPr>
          <p:cNvCxnSpPr>
            <a:cxnSpLocks/>
            <a:stCxn id="23" idx="2"/>
            <a:endCxn id="42" idx="0"/>
          </p:cNvCxnSpPr>
          <p:nvPr/>
        </p:nvCxnSpPr>
        <p:spPr>
          <a:xfrm>
            <a:off x="3863567" y="4567875"/>
            <a:ext cx="631" cy="190962"/>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E576206-84D9-4229-B769-5056E1427ED2}"/>
              </a:ext>
            </a:extLst>
          </p:cNvPr>
          <p:cNvSpPr txBox="1"/>
          <p:nvPr/>
        </p:nvSpPr>
        <p:spPr>
          <a:xfrm>
            <a:off x="75162" y="2575536"/>
            <a:ext cx="14060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lang="en-US" sz="1600" b="1" dirty="0">
                <a:solidFill>
                  <a:prstClr val="black"/>
                </a:solidFill>
                <a:latin typeface="Calibri"/>
              </a:rPr>
              <a:t> Audio 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libri"/>
                <a:ea typeface="+mn-ea"/>
                <a:cs typeface="+mn-cs"/>
              </a:rPr>
              <a:t>mixAudioSel</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id="{F269EA3D-40F7-4B5F-922A-944CF3F26312}"/>
              </a:ext>
            </a:extLst>
          </p:cNvPr>
          <p:cNvSpPr txBox="1"/>
          <p:nvPr/>
        </p:nvSpPr>
        <p:spPr>
          <a:xfrm>
            <a:off x="6333020" y="3314673"/>
            <a:ext cx="343365" cy="369332"/>
          </a:xfrm>
          <a:prstGeom prst="rect">
            <a:avLst/>
          </a:prstGeom>
          <a:noFill/>
        </p:spPr>
        <p:txBody>
          <a:bodyPr wrap="square" rtlCol="0">
            <a:spAutoFit/>
          </a:bodyPr>
          <a:lstStyle/>
          <a:p>
            <a:r>
              <a:rPr lang="en-US" i="1" dirty="0"/>
              <a:t>2</a:t>
            </a:r>
          </a:p>
        </p:txBody>
      </p:sp>
      <p:sp>
        <p:nvSpPr>
          <p:cNvPr id="107" name="TextBox 106">
            <a:extLst>
              <a:ext uri="{FF2B5EF4-FFF2-40B4-BE49-F238E27FC236}">
                <a16:creationId xmlns:a16="http://schemas.microsoft.com/office/drawing/2014/main" id="{9C004FC5-E195-442C-A1EE-AC0E803B82B0}"/>
              </a:ext>
            </a:extLst>
          </p:cNvPr>
          <p:cNvSpPr txBox="1"/>
          <p:nvPr/>
        </p:nvSpPr>
        <p:spPr>
          <a:xfrm>
            <a:off x="6299065" y="4105593"/>
            <a:ext cx="343365" cy="369332"/>
          </a:xfrm>
          <a:prstGeom prst="rect">
            <a:avLst/>
          </a:prstGeom>
          <a:noFill/>
        </p:spPr>
        <p:txBody>
          <a:bodyPr wrap="square" rtlCol="0">
            <a:spAutoFit/>
          </a:bodyPr>
          <a:lstStyle/>
          <a:p>
            <a:r>
              <a:rPr lang="en-US" i="1" dirty="0"/>
              <a:t>1</a:t>
            </a:r>
          </a:p>
        </p:txBody>
      </p:sp>
      <p:sp>
        <p:nvSpPr>
          <p:cNvPr id="108" name="TextBox 107">
            <a:extLst>
              <a:ext uri="{FF2B5EF4-FFF2-40B4-BE49-F238E27FC236}">
                <a16:creationId xmlns:a16="http://schemas.microsoft.com/office/drawing/2014/main" id="{94C1927E-8696-4EC2-BA9C-A007CD8E729A}"/>
              </a:ext>
            </a:extLst>
          </p:cNvPr>
          <p:cNvSpPr txBox="1"/>
          <p:nvPr/>
        </p:nvSpPr>
        <p:spPr>
          <a:xfrm>
            <a:off x="6298113" y="2699238"/>
            <a:ext cx="343365" cy="369332"/>
          </a:xfrm>
          <a:prstGeom prst="rect">
            <a:avLst/>
          </a:prstGeom>
          <a:noFill/>
        </p:spPr>
        <p:txBody>
          <a:bodyPr wrap="square" rtlCol="0">
            <a:spAutoFit/>
          </a:bodyPr>
          <a:lstStyle/>
          <a:p>
            <a:r>
              <a:rPr lang="en-US" i="1" dirty="0"/>
              <a:t>0</a:t>
            </a:r>
          </a:p>
        </p:txBody>
      </p:sp>
      <p:sp>
        <p:nvSpPr>
          <p:cNvPr id="109" name="TextBox 108">
            <a:extLst>
              <a:ext uri="{FF2B5EF4-FFF2-40B4-BE49-F238E27FC236}">
                <a16:creationId xmlns:a16="http://schemas.microsoft.com/office/drawing/2014/main" id="{3355A184-6ACA-46CF-99AA-C5114F72E6DC}"/>
              </a:ext>
            </a:extLst>
          </p:cNvPr>
          <p:cNvSpPr txBox="1"/>
          <p:nvPr/>
        </p:nvSpPr>
        <p:spPr>
          <a:xfrm>
            <a:off x="6322195" y="4698763"/>
            <a:ext cx="343365" cy="369332"/>
          </a:xfrm>
          <a:prstGeom prst="rect">
            <a:avLst/>
          </a:prstGeom>
          <a:noFill/>
        </p:spPr>
        <p:txBody>
          <a:bodyPr wrap="square" rtlCol="0">
            <a:spAutoFit/>
          </a:bodyPr>
          <a:lstStyle/>
          <a:p>
            <a:r>
              <a:rPr lang="en-US" i="1" dirty="0"/>
              <a:t>3</a:t>
            </a:r>
          </a:p>
        </p:txBody>
      </p:sp>
      <p:sp>
        <p:nvSpPr>
          <p:cNvPr id="111" name="TextBox 110">
            <a:extLst>
              <a:ext uri="{FF2B5EF4-FFF2-40B4-BE49-F238E27FC236}">
                <a16:creationId xmlns:a16="http://schemas.microsoft.com/office/drawing/2014/main" id="{C5EBB42C-C499-413B-A2F4-3CC8176250AE}"/>
              </a:ext>
            </a:extLst>
          </p:cNvPr>
          <p:cNvSpPr txBox="1"/>
          <p:nvPr/>
        </p:nvSpPr>
        <p:spPr>
          <a:xfrm>
            <a:off x="5753036" y="2563487"/>
            <a:ext cx="460382" cy="369332"/>
          </a:xfrm>
          <a:prstGeom prst="rect">
            <a:avLst/>
          </a:prstGeom>
          <a:noFill/>
        </p:spPr>
        <p:txBody>
          <a:bodyPr wrap="none" rtlCol="0">
            <a:spAutoFit/>
          </a:bodyPr>
          <a:lstStyle/>
          <a:p>
            <a:r>
              <a:rPr lang="en-US" b="1" dirty="0"/>
              <a:t>Q1</a:t>
            </a:r>
          </a:p>
        </p:txBody>
      </p:sp>
      <p:sp>
        <p:nvSpPr>
          <p:cNvPr id="61" name="TextBox 60">
            <a:extLst>
              <a:ext uri="{FF2B5EF4-FFF2-40B4-BE49-F238E27FC236}">
                <a16:creationId xmlns:a16="http://schemas.microsoft.com/office/drawing/2014/main" id="{F45655BC-F2BB-4A83-9240-7D358421A0DE}"/>
              </a:ext>
            </a:extLst>
          </p:cNvPr>
          <p:cNvSpPr txBox="1"/>
          <p:nvPr/>
        </p:nvSpPr>
        <p:spPr>
          <a:xfrm>
            <a:off x="6493770" y="2468740"/>
            <a:ext cx="152357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a:ea typeface="+mn-ea"/>
                <a:cs typeface="+mn-cs"/>
              </a:rPr>
              <a:t>mixIQ</a:t>
            </a: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30000" noProof="0" dirty="0">
                <a:ln>
                  <a:noFill/>
                </a:ln>
                <a:solidFill>
                  <a:prstClr val="black"/>
                </a:solidFill>
                <a:effectLst/>
                <a:uLnTx/>
                <a:uFillTx/>
                <a:latin typeface="Calibri"/>
                <a:ea typeface="+mn-ea"/>
                <a:cs typeface="+mn-cs"/>
              </a:rPr>
              <a:t>2</a:t>
            </a:r>
          </a:p>
        </p:txBody>
      </p:sp>
      <p:cxnSp>
        <p:nvCxnSpPr>
          <p:cNvPr id="72" name="Straight Arrow Connector 71">
            <a:extLst>
              <a:ext uri="{FF2B5EF4-FFF2-40B4-BE49-F238E27FC236}">
                <a16:creationId xmlns:a16="http://schemas.microsoft.com/office/drawing/2014/main" id="{AA112B53-EF36-416D-B52F-12581C1AD255}"/>
              </a:ext>
            </a:extLst>
          </p:cNvPr>
          <p:cNvCxnSpPr>
            <a:cxnSpLocks/>
            <a:endCxn id="29" idx="0"/>
          </p:cNvCxnSpPr>
          <p:nvPr/>
        </p:nvCxnSpPr>
        <p:spPr>
          <a:xfrm>
            <a:off x="6469453" y="2303352"/>
            <a:ext cx="126" cy="291734"/>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D89018A-6346-4C3D-8CB9-A6545A71CF8A}"/>
              </a:ext>
            </a:extLst>
          </p:cNvPr>
          <p:cNvCxnSpPr>
            <a:cxnSpLocks/>
          </p:cNvCxnSpPr>
          <p:nvPr/>
        </p:nvCxnSpPr>
        <p:spPr>
          <a:xfrm>
            <a:off x="3862246" y="2284526"/>
            <a:ext cx="10520" cy="1890909"/>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3783309-6F4F-4E41-8C0E-0E3A3B497F6C}"/>
              </a:ext>
            </a:extLst>
          </p:cNvPr>
          <p:cNvSpPr txBox="1"/>
          <p:nvPr/>
        </p:nvSpPr>
        <p:spPr>
          <a:xfrm>
            <a:off x="5833670" y="4002151"/>
            <a:ext cx="362600" cy="369332"/>
          </a:xfrm>
          <a:prstGeom prst="rect">
            <a:avLst/>
          </a:prstGeom>
          <a:noFill/>
        </p:spPr>
        <p:txBody>
          <a:bodyPr wrap="none" rtlCol="0">
            <a:spAutoFit/>
          </a:bodyPr>
          <a:lstStyle/>
          <a:p>
            <a:r>
              <a:rPr lang="en-US" b="1" dirty="0"/>
              <a:t>I1</a:t>
            </a:r>
          </a:p>
        </p:txBody>
      </p:sp>
    </p:spTree>
    <p:extLst>
      <p:ext uri="{BB962C8B-B14F-4D97-AF65-F5344CB8AC3E}">
        <p14:creationId xmlns:p14="http://schemas.microsoft.com/office/powerpoint/2010/main" val="94866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C416F4-741D-42F5-A9B1-E868E935956E}"/>
              </a:ext>
            </a:extLst>
          </p:cNvPr>
          <p:cNvSpPr txBox="1"/>
          <p:nvPr/>
        </p:nvSpPr>
        <p:spPr>
          <a:xfrm>
            <a:off x="2971800" y="533400"/>
            <a:ext cx="184731" cy="646331"/>
          </a:xfrm>
          <a:prstGeom prst="rect">
            <a:avLst/>
          </a:prstGeom>
          <a:noFill/>
        </p:spPr>
        <p:txBody>
          <a:bodyPr wrap="none" rtlCol="0">
            <a:spAutoFit/>
          </a:bodyPr>
          <a:lstStyle/>
          <a:p>
            <a:endParaRPr lang="en-US" dirty="0"/>
          </a:p>
          <a:p>
            <a:endParaRPr lang="en-US" dirty="0"/>
          </a:p>
        </p:txBody>
      </p:sp>
      <p:pic>
        <p:nvPicPr>
          <p:cNvPr id="5" name="Picture 4">
            <a:extLst>
              <a:ext uri="{FF2B5EF4-FFF2-40B4-BE49-F238E27FC236}">
                <a16:creationId xmlns:a16="http://schemas.microsoft.com/office/drawing/2014/main" id="{F5CBD88D-C73D-43FA-90FE-66D6EFCBF2CA}"/>
              </a:ext>
            </a:extLst>
          </p:cNvPr>
          <p:cNvPicPr>
            <a:picLocks noChangeAspect="1"/>
          </p:cNvPicPr>
          <p:nvPr/>
        </p:nvPicPr>
        <p:blipFill>
          <a:blip r:embed="rId2"/>
          <a:stretch>
            <a:fillRect/>
          </a:stretch>
        </p:blipFill>
        <p:spPr>
          <a:xfrm>
            <a:off x="575704" y="335791"/>
            <a:ext cx="8263495" cy="6027723"/>
          </a:xfrm>
          <a:prstGeom prst="rect">
            <a:avLst/>
          </a:prstGeom>
        </p:spPr>
      </p:pic>
      <p:sp>
        <p:nvSpPr>
          <p:cNvPr id="4" name="TextBox 3">
            <a:extLst>
              <a:ext uri="{FF2B5EF4-FFF2-40B4-BE49-F238E27FC236}">
                <a16:creationId xmlns:a16="http://schemas.microsoft.com/office/drawing/2014/main" id="{66EB19E8-EF02-495E-9E3A-DF04D1093944}"/>
              </a:ext>
            </a:extLst>
          </p:cNvPr>
          <p:cNvSpPr txBox="1"/>
          <p:nvPr/>
        </p:nvSpPr>
        <p:spPr>
          <a:xfrm>
            <a:off x="2971800" y="1377340"/>
            <a:ext cx="3429000" cy="1200329"/>
          </a:xfrm>
          <a:prstGeom prst="rect">
            <a:avLst/>
          </a:prstGeom>
          <a:noFill/>
        </p:spPr>
        <p:txBody>
          <a:bodyPr wrap="square" rtlCol="0">
            <a:spAutoFit/>
          </a:bodyPr>
          <a:lstStyle/>
          <a:p>
            <a:r>
              <a:rPr lang="en-US" b="1" dirty="0"/>
              <a:t>LP FIR Filter: (used 4 places in                        6KHz BW) </a:t>
            </a:r>
          </a:p>
          <a:p>
            <a:r>
              <a:rPr lang="en-US" b="1" dirty="0"/>
              <a:t>0-6300 Hz 0dB, .12dB ripple</a:t>
            </a:r>
          </a:p>
          <a:p>
            <a:r>
              <a:rPr lang="en-US" b="1" dirty="0"/>
              <a:t>7300 -22000 Hz, -59.9dB 120 Taps</a:t>
            </a:r>
          </a:p>
        </p:txBody>
      </p:sp>
    </p:spTree>
    <p:extLst>
      <p:ext uri="{BB962C8B-B14F-4D97-AF65-F5344CB8AC3E}">
        <p14:creationId xmlns:p14="http://schemas.microsoft.com/office/powerpoint/2010/main" val="3111467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114895</TotalTime>
  <Words>3556</Words>
  <Application>Microsoft Office PowerPoint</Application>
  <PresentationFormat>On-screen Show (4:3)</PresentationFormat>
  <Paragraphs>426</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Courier New</vt:lpstr>
      <vt:lpstr>Wingdings</vt:lpstr>
      <vt:lpstr>Office Theme</vt:lpstr>
      <vt:lpstr>Teensy Propagation Simulator Project Rick Muething, KN6KB, Tom Lafleur, KA6IQA  April 29  2020</vt:lpstr>
      <vt:lpstr>Background</vt:lpstr>
      <vt:lpstr> Low Cost Channel Simulator Objectives</vt:lpstr>
      <vt:lpstr>Teensy Simulator Function and Flexibility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Status 4/29/2020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dc:creator>
  <cp:lastModifiedBy>Rick Muething</cp:lastModifiedBy>
  <cp:revision>540</cp:revision>
  <cp:lastPrinted>2020-02-19T22:05:14Z</cp:lastPrinted>
  <dcterms:created xsi:type="dcterms:W3CDTF">2019-12-17T12:53:55Z</dcterms:created>
  <dcterms:modified xsi:type="dcterms:W3CDTF">2020-05-28T12:26:30Z</dcterms:modified>
</cp:coreProperties>
</file>